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93" r:id="rId5"/>
    <p:sldId id="281" r:id="rId6"/>
    <p:sldId id="282" r:id="rId7"/>
    <p:sldId id="283" r:id="rId8"/>
    <p:sldId id="272" r:id="rId9"/>
    <p:sldId id="284" r:id="rId10"/>
    <p:sldId id="292" r:id="rId11"/>
    <p:sldId id="274" r:id="rId12"/>
    <p:sldId id="265" r:id="rId13"/>
    <p:sldId id="267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0160000" cy="762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529"/>
    <a:srgbClr val="008000"/>
    <a:srgbClr val="006600"/>
    <a:srgbClr val="0B0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8" y="-78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646F-83A9-4B77-B743-93E7447120F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Rectangle 3"/>
          <p:cNvSpPr/>
          <p:nvPr/>
        </p:nvSpPr>
        <p:spPr>
          <a:xfrm>
            <a:off x="431800" y="2514600"/>
            <a:ext cx="899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account</a:t>
            </a:r>
            <a:r>
              <a:rPr lang="en-US" sz="2800" dirty="0">
                <a:solidFill>
                  <a:srgbClr val="516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An account held at a bank, credit union, or other financial institution in which account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owners deposit funds.  </a:t>
            </a:r>
          </a:p>
          <a:p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41400" y="411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have the privilege of writing checks on their accounts and are able to use ATM cards and debit cards to access funds.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could you keep track of the money moving in and out of your account—that is, your financial transactions?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431064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4332744"/>
            <a:ext cx="55034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Possibilities include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</a:t>
            </a:r>
            <a:r>
              <a:rPr lang="en-US" sz="2800" dirty="0"/>
              <a:t>spreadsheet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Computer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Phone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Notepad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48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660400" y="2590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Bank account register </a:t>
            </a:r>
            <a:r>
              <a:rPr lang="en-US" sz="2800" dirty="0"/>
              <a:t>– A table in which account holders record their financial transactions to keep track of their money. 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4191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Online banking services </a:t>
            </a:r>
            <a:r>
              <a:rPr lang="en-US" sz="2800" dirty="0"/>
              <a:t>– Services that allow account holders to use the Internet to transfer money electronically and view all of the financial transactions for their accounts, including all deposits and withdrawals.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514600"/>
            <a:ext cx="8534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400"/>
            <a:ext cx="68116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10668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Dough's Online           Bill Payment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10668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Dough's Online Recent Transactions List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28517"/>
            <a:ext cx="6096000" cy="74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Dough's </a:t>
            </a:r>
            <a:r>
              <a:rPr lang="en-US" sz="2800" b="1" dirty="0" smtClean="0">
                <a:solidFill>
                  <a:srgbClr val="516529"/>
                </a:solidFill>
              </a:rPr>
              <a:t>Bank Account Register</a:t>
            </a:r>
            <a:endParaRPr lang="en-US" sz="2800" b="1" dirty="0">
              <a:solidFill>
                <a:srgbClr val="51652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466195"/>
            <a:ext cx="7010400" cy="58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516529"/>
                </a:solidFill>
              </a:rPr>
              <a:t>Handout 3.4: What’s the Balance?—Answer Key</a:t>
            </a:r>
            <a:endParaRPr lang="en-US" sz="2800" b="1" dirty="0">
              <a:solidFill>
                <a:srgbClr val="51652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00200"/>
            <a:ext cx="9448800" cy="56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516529"/>
                </a:solidFill>
              </a:rPr>
              <a:t>Balancing Andrew </a:t>
            </a:r>
            <a:r>
              <a:rPr lang="en-US" sz="2800" b="1" dirty="0" err="1" smtClean="0">
                <a:solidFill>
                  <a:srgbClr val="516529"/>
                </a:solidFill>
              </a:rPr>
              <a:t>Anakoa’s</a:t>
            </a:r>
            <a:r>
              <a:rPr lang="en-US" sz="2800" b="1" dirty="0" smtClean="0">
                <a:solidFill>
                  <a:srgbClr val="516529"/>
                </a:solidFill>
              </a:rPr>
              <a:t> Bank Account</a:t>
            </a:r>
            <a:endParaRPr lang="en-US" sz="2800" b="1" dirty="0">
              <a:solidFill>
                <a:srgbClr val="51652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8" y="1513820"/>
            <a:ext cx="8639282" cy="59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516529"/>
                </a:solidFill>
              </a:rPr>
              <a:t>Balancing Andrew </a:t>
            </a:r>
            <a:r>
              <a:rPr lang="en-US" sz="2800" b="1" dirty="0" err="1" smtClean="0">
                <a:solidFill>
                  <a:srgbClr val="516529"/>
                </a:solidFill>
              </a:rPr>
              <a:t>Anakoa’s</a:t>
            </a:r>
            <a:r>
              <a:rPr lang="en-US" sz="2800" b="1" dirty="0" smtClean="0">
                <a:solidFill>
                  <a:srgbClr val="516529"/>
                </a:solidFill>
              </a:rPr>
              <a:t> Bank Account (cont.)</a:t>
            </a:r>
            <a:endParaRPr lang="en-US" sz="2800" b="1" dirty="0">
              <a:solidFill>
                <a:srgbClr val="51652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47800"/>
            <a:ext cx="80588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some advantages of having a checking or savings account?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69957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3699570"/>
            <a:ext cx="819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is safe in a bank.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deposited may earn interest depending on the type of account.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low or no fees for cashing checks.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Banks provide a record of transactions.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likely have 24-hour access to your money through ATMs.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0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Rectangle 4"/>
          <p:cNvSpPr/>
          <p:nvPr/>
        </p:nvSpPr>
        <p:spPr>
          <a:xfrm>
            <a:off x="584200" y="1905000"/>
            <a:ext cx="906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77850" y="2590800"/>
            <a:ext cx="9226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Savings account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An account at a bank, credit union, or other financial institution in which account owners </a:t>
            </a:r>
            <a:r>
              <a:rPr lang="en-US" sz="2800" dirty="0" smtClean="0"/>
              <a:t>deposit </a:t>
            </a:r>
            <a:r>
              <a:rPr lang="en-US" sz="2800" dirty="0"/>
              <a:t>funds.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036" y="4099620"/>
            <a:ext cx="8158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are paid interest on the amount </a:t>
            </a:r>
            <a:r>
              <a:rPr lang="en-US" sz="2800" dirty="0" smtClean="0"/>
              <a:t>deposited </a:t>
            </a:r>
            <a:r>
              <a:rPr lang="en-US" sz="2800" dirty="0"/>
              <a:t>in their accounts.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924" y="5141893"/>
            <a:ext cx="816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have the </a:t>
            </a:r>
            <a:r>
              <a:rPr lang="en-US" sz="2800" dirty="0" smtClean="0"/>
              <a:t>ability </a:t>
            </a:r>
            <a:r>
              <a:rPr lang="en-US" sz="2800" dirty="0"/>
              <a:t>to withdraw funds but do not write checks on </a:t>
            </a:r>
            <a:r>
              <a:rPr lang="en-US" sz="2800" dirty="0" smtClean="0"/>
              <a:t>these </a:t>
            </a:r>
            <a:r>
              <a:rPr lang="en-US" sz="2800" dirty="0"/>
              <a:t>accounts.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9037" y="6241233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number of withdrawals in a given period of time may be limited.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41148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6231708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5141893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a disadvantage of using check-cashing services?</a:t>
            </a:r>
            <a:r>
              <a:rPr lang="en-US" sz="2800" dirty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65760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36576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fees are very high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489667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31900" y="4508718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is it important to maintain account records and keep track of bank account balances?</a:t>
            </a:r>
            <a:r>
              <a:rPr lang="en-US" sz="2800" dirty="0"/>
              <a:t>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5423118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31900" y="5423118"/>
            <a:ext cx="849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avoid paying overdraft fees, to make certain the records are accurate and show the correct balance, and to know where your money is going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0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</a:t>
            </a:r>
            <a:r>
              <a:rPr lang="en-US" sz="2800" b="1" dirty="0" smtClean="0">
                <a:solidFill>
                  <a:srgbClr val="516529"/>
                </a:solidFill>
              </a:rPr>
              <a:t>?</a:t>
            </a:r>
            <a:endParaRPr lang="en-US" sz="2800" b="1" dirty="0">
              <a:solidFill>
                <a:srgbClr val="51652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074" y="492705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Check-cashing services charge minimal fees for cashing checks.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9999" y="3429000"/>
            <a:ext cx="8042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People are able to make deposits to and withdrawals from both savings accounts and checking accounts.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9270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362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833" y="4876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</a:t>
            </a:r>
            <a:r>
              <a:rPr lang="en-US" sz="2800" b="1" dirty="0" smtClean="0">
                <a:solidFill>
                  <a:srgbClr val="516529"/>
                </a:solidFill>
              </a:rPr>
              <a:t>?</a:t>
            </a:r>
            <a:endParaRPr lang="en-US" sz="2800" b="1" dirty="0">
              <a:solidFill>
                <a:srgbClr val="51652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074" y="5384254"/>
            <a:ext cx="834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are fees associated with checking accounts.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69999" y="3429000"/>
            <a:ext cx="8042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eople with a savings or checking account are usually able to cash checks for free or a small fee </a:t>
            </a:r>
            <a:r>
              <a:rPr lang="en-US" sz="2800" dirty="0"/>
              <a:t>(less than a few dollars a month) at </a:t>
            </a:r>
            <a:r>
              <a:rPr lang="en-US" sz="2800" dirty="0" smtClean="0"/>
              <a:t>the </a:t>
            </a:r>
            <a:r>
              <a:rPr lang="en-US" sz="2800" dirty="0"/>
              <a:t>bank where they have </a:t>
            </a:r>
            <a:r>
              <a:rPr lang="en-US" sz="2800" dirty="0" smtClean="0"/>
              <a:t>an account</a:t>
            </a:r>
            <a:r>
              <a:rPr lang="en-US" sz="28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3842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3629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00" y="5334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</a:t>
            </a:r>
            <a:r>
              <a:rPr lang="en-US" sz="2800" b="1" dirty="0" smtClean="0">
                <a:solidFill>
                  <a:srgbClr val="516529"/>
                </a:solidFill>
              </a:rPr>
              <a:t>?</a:t>
            </a:r>
            <a:endParaRPr lang="en-US" sz="2800" b="1" dirty="0">
              <a:solidFill>
                <a:srgbClr val="51652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074" y="446985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isn’t legal for companies to require employees to use direct deposit.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69999" y="3429000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Savings accounts pay interest on the balance of the account.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4698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362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419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1" y="5599093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36600" y="5496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3800" y="5599093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With a checking account, you can write checks to pay for many types of goods and services.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</a:t>
            </a:r>
            <a:r>
              <a:rPr lang="en-US" sz="2800" b="1" dirty="0" smtClean="0">
                <a:solidFill>
                  <a:srgbClr val="516529"/>
                </a:solidFill>
              </a:rPr>
              <a:t>?</a:t>
            </a:r>
            <a:endParaRPr lang="en-US" sz="2800" b="1" dirty="0">
              <a:solidFill>
                <a:srgbClr val="51652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074" y="446985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 may use an ATM or debit card with both savings and checking accounts.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69999" y="3429000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are no fees associated with savings accounts.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4698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403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792" y="4412704"/>
            <a:ext cx="26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</a:t>
            </a:r>
            <a:r>
              <a:rPr lang="en-US" sz="2800" b="1" dirty="0" smtClean="0">
                <a:solidFill>
                  <a:srgbClr val="516529"/>
                </a:solidFill>
              </a:rPr>
              <a:t>?</a:t>
            </a:r>
            <a:endParaRPr lang="en-US" sz="2800" b="1" dirty="0">
              <a:solidFill>
                <a:srgbClr val="51652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000" y="4989493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Banks and credits unions are safe places to keep your money.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69999" y="3429000"/>
            <a:ext cx="8042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Check-cashing services are open more hours than banks and credit unions and have convenient locations.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33087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4989493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9000" y="3362980"/>
            <a:ext cx="26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737" y="4943326"/>
            <a:ext cx="39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would you do if your employer didn’t require direct deposit? Would you open a checking or savings account, or would you use a check-cashing service? Why?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42318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800" y="4789944"/>
            <a:ext cx="8496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Suppose your company requires direct deposit and you open a checking account. How will you know how much money is in the account, particularly as you begin to withdraw, spend, and make additional deposits?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10160000" cy="2257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want to keep track of the money in your </a:t>
            </a:r>
            <a:r>
              <a:rPr lang="en-US" sz="2800" b="1" dirty="0" smtClean="0"/>
              <a:t>account</a:t>
            </a:r>
            <a:r>
              <a:rPr lang="en-US" sz="2800" b="1" dirty="0"/>
              <a:t>, what information do you need?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886201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3886201"/>
            <a:ext cx="623920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amount and date of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deposit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withdrawal (including from an ATM)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automatic payment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check written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purchase with a debit card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6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665</Words>
  <Application>Microsoft Office PowerPoint</Application>
  <PresentationFormat>Custom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Flowers</dc:creator>
  <cp:lastModifiedBy>Jackie Crawleyharrison</cp:lastModifiedBy>
  <cp:revision>52</cp:revision>
  <dcterms:created xsi:type="dcterms:W3CDTF">2011-08-15T15:17:49Z</dcterms:created>
  <dcterms:modified xsi:type="dcterms:W3CDTF">2016-01-15T18:38:16Z</dcterms:modified>
</cp:coreProperties>
</file>