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40F8-B006-4155-BE87-B3BCAF3A4AB7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A667-588E-4E52-9807-BC6D04B5906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40F8-B006-4155-BE87-B3BCAF3A4AB7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A667-588E-4E52-9807-BC6D04B590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40F8-B006-4155-BE87-B3BCAF3A4AB7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A667-588E-4E52-9807-BC6D04B590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40F8-B006-4155-BE87-B3BCAF3A4AB7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A667-588E-4E52-9807-BC6D04B590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40F8-B006-4155-BE87-B3BCAF3A4AB7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A667-588E-4E52-9807-BC6D04B5906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40F8-B006-4155-BE87-B3BCAF3A4AB7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A667-588E-4E52-9807-BC6D04B590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40F8-B006-4155-BE87-B3BCAF3A4AB7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A667-588E-4E52-9807-BC6D04B590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40F8-B006-4155-BE87-B3BCAF3A4AB7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85A667-588E-4E52-9807-BC6D04B5906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40F8-B006-4155-BE87-B3BCAF3A4AB7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A667-588E-4E52-9807-BC6D04B590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40F8-B006-4155-BE87-B3BCAF3A4AB7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685A667-588E-4E52-9807-BC6D04B590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D9640F8-B006-4155-BE87-B3BCAF3A4AB7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A667-588E-4E52-9807-BC6D04B590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D9640F8-B006-4155-BE87-B3BCAF3A4AB7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685A667-588E-4E52-9807-BC6D04B5906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Personal finance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Chapter 1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9288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7467600" cy="5973763"/>
          </a:xfrm>
        </p:spPr>
        <p:txBody>
          <a:bodyPr>
            <a:normAutofit fontScale="40000" lnSpcReduction="20000"/>
          </a:bodyPr>
          <a:lstStyle/>
          <a:p>
            <a:pPr marL="36576" indent="0">
              <a:buNone/>
            </a:pPr>
            <a:endParaRPr lang="en-US" sz="3600" dirty="0" smtClean="0"/>
          </a:p>
          <a:p>
            <a:pPr marL="36576" indent="0">
              <a:buNone/>
            </a:pPr>
            <a:r>
              <a:rPr lang="en-U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Federal </a:t>
            </a:r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Housing Authority (FHA): </a:t>
            </a:r>
            <a:endParaRPr lang="en-US" sz="9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" indent="0">
              <a:buNone/>
            </a:pPr>
            <a:r>
              <a:rPr lang="en-US" sz="9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U.S</a:t>
            </a:r>
            <a:r>
              <a:rPr lang="en-US" sz="9600" i="1" dirty="0">
                <a:latin typeface="Arial" panose="020B0604020202020204" pitchFamily="34" charset="0"/>
                <a:cs typeface="Arial" panose="020B0604020202020204" pitchFamily="34" charset="0"/>
              </a:rPr>
              <a:t>. government agency that insures </a:t>
            </a:r>
            <a:r>
              <a:rPr lang="en-US" sz="9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loans made </a:t>
            </a:r>
            <a:r>
              <a:rPr lang="en-US" sz="9600" i="1" dirty="0">
                <a:latin typeface="Arial" panose="020B0604020202020204" pitchFamily="34" charset="0"/>
                <a:cs typeface="Arial" panose="020B0604020202020204" pitchFamily="34" charset="0"/>
              </a:rPr>
              <a:t>by banks and other private lenders for home building and home buying</a:t>
            </a:r>
            <a:r>
              <a:rPr lang="en-US" sz="9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6576" indent="0">
              <a:buNone/>
            </a:pPr>
            <a:r>
              <a:rPr lang="en-US" sz="9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It was </a:t>
            </a:r>
            <a:r>
              <a:rPr lang="en-US" sz="9600" i="1" dirty="0">
                <a:latin typeface="Arial" panose="020B0604020202020204" pitchFamily="34" charset="0"/>
                <a:cs typeface="Arial" panose="020B0604020202020204" pitchFamily="34" charset="0"/>
              </a:rPr>
              <a:t>created as part of the National Housing Act of 1934. The goal was to provide</a:t>
            </a:r>
          </a:p>
          <a:p>
            <a:pPr marL="36576" indent="0">
              <a:buNone/>
            </a:pPr>
            <a:r>
              <a:rPr lang="en-US" sz="9600" i="1" dirty="0">
                <a:latin typeface="Arial" panose="020B0604020202020204" pitchFamily="34" charset="0"/>
                <a:cs typeface="Arial" panose="020B0604020202020204" pitchFamily="34" charset="0"/>
              </a:rPr>
              <a:t>adequate home financing through insurance of mortgage loans.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152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7467600" cy="5973763"/>
          </a:xfrm>
        </p:spPr>
        <p:txBody>
          <a:bodyPr>
            <a:normAutofit fontScale="25000" lnSpcReduction="20000"/>
          </a:bodyPr>
          <a:lstStyle/>
          <a:p>
            <a:pPr marL="36576" indent="0">
              <a:buNone/>
            </a:pPr>
            <a:r>
              <a:rPr lang="en-US" sz="1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Electric </a:t>
            </a:r>
            <a:r>
              <a:rPr lang="en-US" sz="16000" b="1" dirty="0">
                <a:latin typeface="Arial" panose="020B0604020202020204" pitchFamily="34" charset="0"/>
                <a:cs typeface="Arial" panose="020B0604020202020204" pitchFamily="34" charset="0"/>
              </a:rPr>
              <a:t>Home and Farm Authority (EHFA): </a:t>
            </a:r>
            <a:r>
              <a:rPr lang="en-US" sz="16000" i="1" dirty="0">
                <a:latin typeface="Arial" panose="020B0604020202020204" pitchFamily="34" charset="0"/>
                <a:cs typeface="Arial" panose="020B0604020202020204" pitchFamily="34" charset="0"/>
              </a:rPr>
              <a:t>As part of the TVA (</a:t>
            </a:r>
            <a:r>
              <a:rPr lang="en-US" sz="16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Tennessee Valley </a:t>
            </a:r>
            <a:r>
              <a:rPr lang="en-US" sz="16000" i="1" dirty="0">
                <a:latin typeface="Arial" panose="020B0604020202020204" pitchFamily="34" charset="0"/>
                <a:cs typeface="Arial" panose="020B0604020202020204" pitchFamily="34" charset="0"/>
              </a:rPr>
              <a:t>Authority), </a:t>
            </a:r>
            <a:endParaRPr lang="en-US" sz="16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" indent="0">
              <a:buNone/>
            </a:pPr>
            <a:r>
              <a:rPr lang="en-US" sz="5800" i="1" dirty="0"/>
              <a:t/>
            </a:r>
            <a:br>
              <a:rPr lang="en-US" sz="5800" i="1" dirty="0"/>
            </a:br>
            <a:r>
              <a:rPr lang="en-US" sz="11200" i="1" dirty="0" smtClean="0"/>
              <a:t>the </a:t>
            </a:r>
            <a:r>
              <a:rPr lang="en-US" sz="11200" i="1" dirty="0"/>
              <a:t>EHFA purchased inexpensive electrical appliances and then</a:t>
            </a:r>
          </a:p>
          <a:p>
            <a:pPr marL="36576" indent="0">
              <a:buNone/>
            </a:pPr>
            <a:r>
              <a:rPr lang="en-US" sz="11200" i="1" dirty="0"/>
              <a:t>made them available to working people through installment loans with a typical</a:t>
            </a:r>
          </a:p>
          <a:p>
            <a:pPr marL="36576" indent="0">
              <a:buNone/>
            </a:pPr>
            <a:r>
              <a:rPr lang="en-US" sz="11200" i="1" dirty="0"/>
              <a:t>repayment period of three to four years. In an attempt to reduce farm foreclosures,</a:t>
            </a:r>
          </a:p>
          <a:p>
            <a:pPr marL="36576" indent="0">
              <a:buNone/>
            </a:pPr>
            <a:r>
              <a:rPr lang="en-US" sz="11200" i="1" dirty="0"/>
              <a:t>loans were made available to farmers under this agency. These loans were used to</a:t>
            </a:r>
          </a:p>
          <a:p>
            <a:pPr marL="36576" indent="0">
              <a:buNone/>
            </a:pPr>
            <a:r>
              <a:rPr lang="en-US" sz="11200" i="1" dirty="0"/>
              <a:t>refinance farm mortgages or provide capital for agricultural production.</a:t>
            </a:r>
          </a:p>
          <a:p>
            <a:pPr marL="36576" indent="0">
              <a:buNone/>
            </a:pPr>
            <a:endParaRPr lang="en-US" sz="3600" dirty="0" smtClean="0"/>
          </a:p>
          <a:p>
            <a:pPr marL="36576" indent="0">
              <a:buNone/>
            </a:pPr>
            <a:r>
              <a:rPr lang="en-US" sz="9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9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010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u="sng" dirty="0" smtClean="0"/>
              <a:t>Personal finance</a:t>
            </a:r>
            <a:r>
              <a:rPr lang="en-US" sz="4400" dirty="0" smtClean="0"/>
              <a:t>-All of the decisions and activities of an individual or family regarding their money, including spending, saving, budgeting, etc.</a:t>
            </a:r>
          </a:p>
          <a:p>
            <a:pPr marL="36576" indent="0">
              <a:buNone/>
            </a:pPr>
            <a:endParaRPr lang="en-US" sz="4400" dirty="0"/>
          </a:p>
          <a:p>
            <a:pPr marL="36576" indent="0">
              <a:buNone/>
            </a:pPr>
            <a:endParaRPr lang="en-US" sz="36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548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u="sng" dirty="0" smtClean="0"/>
              <a:t>Consumer</a:t>
            </a:r>
            <a:r>
              <a:rPr lang="en-US" sz="3600" dirty="0" smtClean="0"/>
              <a:t>- A person or organization that uses a product or service.</a:t>
            </a:r>
          </a:p>
          <a:p>
            <a:pPr marL="36576" indent="0">
              <a:buNone/>
            </a:pPr>
            <a:endParaRPr lang="en-US" sz="3600" dirty="0" smtClean="0"/>
          </a:p>
          <a:p>
            <a:r>
              <a:rPr lang="en-US" sz="3600" u="sng" dirty="0" smtClean="0"/>
              <a:t>Credit</a:t>
            </a:r>
            <a:r>
              <a:rPr lang="en-US" sz="3600" dirty="0" smtClean="0"/>
              <a:t>-The granting of a loan and the creation of debt; any form or deferred payment.</a:t>
            </a:r>
          </a:p>
          <a:p>
            <a:endParaRPr lang="en-US" sz="3600" dirty="0"/>
          </a:p>
          <a:p>
            <a:pPr marL="36576" indent="0">
              <a:buNone/>
            </a:pPr>
            <a:endParaRPr lang="en-US" sz="36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20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/>
              <a:t>Debt</a:t>
            </a:r>
            <a:r>
              <a:rPr lang="en-US" sz="3600" dirty="0" smtClean="0"/>
              <a:t>-An obligation of repayment owed by one party (the debtor/borrower) to a second party(the creditor/lender); in most cases this includes repayment of the original loan amount plus interest. </a:t>
            </a:r>
          </a:p>
          <a:p>
            <a:pPr marL="36576" indent="0">
              <a:buNone/>
            </a:pPr>
            <a:endParaRPr lang="en-US" sz="3600" dirty="0"/>
          </a:p>
          <a:p>
            <a:pPr marL="36576" indent="0">
              <a:buNone/>
            </a:pPr>
            <a:endParaRPr lang="en-US" sz="36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73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u="sng" dirty="0" smtClean="0"/>
              <a:t>Economy</a:t>
            </a:r>
            <a:r>
              <a:rPr lang="en-US" sz="3600" dirty="0" smtClean="0"/>
              <a:t>-A system by which goods and services are produced and distributed. </a:t>
            </a:r>
          </a:p>
          <a:p>
            <a:pPr marL="36576" indent="0">
              <a:buNone/>
            </a:pPr>
            <a:endParaRPr lang="en-US" sz="3600" dirty="0" smtClean="0"/>
          </a:p>
          <a:p>
            <a:r>
              <a:rPr lang="en-US" sz="3600" u="sng" dirty="0" smtClean="0"/>
              <a:t>Financial literacy-</a:t>
            </a:r>
            <a:r>
              <a:rPr lang="en-US" sz="3600" dirty="0" smtClean="0"/>
              <a:t> The knowledge and skillset necessary to be an informed consumer and manage finances effectively. </a:t>
            </a:r>
            <a:endParaRPr lang="en-US" sz="3600" u="sng" dirty="0" smtClean="0"/>
          </a:p>
          <a:p>
            <a:pPr marL="36576" indent="0">
              <a:buNone/>
            </a:pPr>
            <a:endParaRPr lang="en-US" sz="3600" dirty="0" smtClean="0"/>
          </a:p>
          <a:p>
            <a:pPr marL="36576" indent="0">
              <a:buNone/>
            </a:pPr>
            <a:endParaRPr lang="en-US" sz="3600" dirty="0"/>
          </a:p>
          <a:p>
            <a:pPr marL="36576" indent="0">
              <a:buNone/>
            </a:pPr>
            <a:endParaRPr lang="en-US" sz="36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183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/>
              <a:t>Interest</a:t>
            </a:r>
            <a:r>
              <a:rPr lang="en-US" sz="3600" dirty="0" smtClean="0"/>
              <a:t>- A fee paid by a borrower to the lender for the use of borrowed money; typically interest is calculated as a percentage </a:t>
            </a:r>
            <a:r>
              <a:rPr lang="en-US" sz="3600" dirty="0"/>
              <a:t>o</a:t>
            </a:r>
            <a:r>
              <a:rPr lang="en-US" sz="3600" dirty="0" smtClean="0"/>
              <a:t>f the principal (original loan amount). </a:t>
            </a:r>
          </a:p>
          <a:p>
            <a:pPr marL="36576" indent="0">
              <a:buNone/>
            </a:pPr>
            <a:endParaRPr lang="en-US" sz="3600" dirty="0" smtClean="0"/>
          </a:p>
          <a:p>
            <a:pPr marL="36576" indent="0">
              <a:buNone/>
            </a:pPr>
            <a:endParaRPr lang="en-US" sz="3600" dirty="0"/>
          </a:p>
          <a:p>
            <a:pPr marL="36576" indent="0">
              <a:buNone/>
            </a:pPr>
            <a:endParaRPr lang="en-US" sz="36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028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6600" dirty="0" smtClean="0"/>
              <a:t>Personal finance is 80% behavior and 20% knowledge.</a:t>
            </a:r>
            <a:endParaRPr lang="en-US" sz="6600" dirty="0"/>
          </a:p>
          <a:p>
            <a:pPr marL="36576" indent="0">
              <a:buNone/>
            </a:pPr>
            <a:endParaRPr lang="en-US" sz="36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196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7467600" cy="5821363"/>
          </a:xfrm>
        </p:spPr>
        <p:txBody>
          <a:bodyPr>
            <a:normAutofit fontScale="25000" lnSpcReduction="20000"/>
          </a:bodyPr>
          <a:lstStyle/>
          <a:p>
            <a:pPr marL="36576" indent="0">
              <a:buNone/>
            </a:pPr>
            <a:r>
              <a:rPr lang="en-US" sz="17600" b="1" dirty="0">
                <a:latin typeface="Arial" panose="020B0604020202020204" pitchFamily="34" charset="0"/>
                <a:cs typeface="Arial" panose="020B0604020202020204" pitchFamily="34" charset="0"/>
              </a:rPr>
              <a:t>Federal Deposit Insurance Corporation (FDIC): </a:t>
            </a:r>
            <a:endParaRPr lang="en-US" sz="17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" indent="0">
              <a:buNone/>
            </a:pPr>
            <a:r>
              <a:rPr lang="en-US" sz="1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14400" i="1" dirty="0">
                <a:latin typeface="Arial" panose="020B0604020202020204" pitchFamily="34" charset="0"/>
                <a:cs typeface="Arial" panose="020B0604020202020204" pitchFamily="34" charset="0"/>
              </a:rPr>
              <a:t>1933, the FDIC was</a:t>
            </a:r>
          </a:p>
          <a:p>
            <a:pPr marL="36576" indent="0">
              <a:buNone/>
            </a:pPr>
            <a:r>
              <a:rPr lang="en-US" sz="14400" i="1" dirty="0">
                <a:latin typeface="Arial" panose="020B0604020202020204" pitchFamily="34" charset="0"/>
                <a:cs typeface="Arial" panose="020B0604020202020204" pitchFamily="34" charset="0"/>
              </a:rPr>
              <a:t>created to restore public trust in banks and encourage stability in the financial</a:t>
            </a:r>
          </a:p>
          <a:p>
            <a:pPr marL="36576" indent="0">
              <a:buNone/>
            </a:pPr>
            <a:r>
              <a:rPr lang="en-US" sz="14400" i="1" dirty="0">
                <a:latin typeface="Arial" panose="020B0604020202020204" pitchFamily="34" charset="0"/>
                <a:cs typeface="Arial" panose="020B0604020202020204" pitchFamily="34" charset="0"/>
              </a:rPr>
              <a:t>system through the promotion of sound banking practices and insuring deposits of</a:t>
            </a:r>
          </a:p>
          <a:p>
            <a:pPr marL="36576" indent="0">
              <a:buNone/>
            </a:pPr>
            <a:r>
              <a:rPr lang="en-US" sz="14400" i="1" dirty="0">
                <a:latin typeface="Arial" panose="020B0604020202020204" pitchFamily="34" charset="0"/>
                <a:cs typeface="Arial" panose="020B0604020202020204" pitchFamily="34" charset="0"/>
              </a:rPr>
              <a:t>up to $250,000 per institution as long as the bank is a member.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29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7467600" cy="5973763"/>
          </a:xfrm>
        </p:spPr>
        <p:txBody>
          <a:bodyPr>
            <a:normAutofit fontScale="70000" lnSpcReduction="20000"/>
          </a:bodyPr>
          <a:lstStyle/>
          <a:p>
            <a:pPr marL="36576" indent="0">
              <a:buNone/>
            </a:pPr>
            <a:r>
              <a:rPr lang="en-US" sz="7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Home </a:t>
            </a:r>
            <a:r>
              <a:rPr lang="en-US" sz="7700" b="1" dirty="0">
                <a:latin typeface="Arial" panose="020B0604020202020204" pitchFamily="34" charset="0"/>
                <a:cs typeface="Arial" panose="020B0604020202020204" pitchFamily="34" charset="0"/>
              </a:rPr>
              <a:t>Owners’ Loan Corporation (HOLC): </a:t>
            </a:r>
            <a:r>
              <a:rPr lang="en-US" sz="93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93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93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" indent="0">
              <a:buNone/>
            </a:pPr>
            <a:r>
              <a:rPr lang="en-US" sz="73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Established </a:t>
            </a:r>
            <a:r>
              <a:rPr lang="en-US" sz="7300" i="1" dirty="0">
                <a:latin typeface="Arial" panose="020B0604020202020204" pitchFamily="34" charset="0"/>
                <a:cs typeface="Arial" panose="020B0604020202020204" pitchFamily="34" charset="0"/>
              </a:rPr>
              <a:t>in 1933, its </a:t>
            </a:r>
            <a:r>
              <a:rPr lang="en-US" sz="73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purpose was </a:t>
            </a:r>
            <a:r>
              <a:rPr lang="en-US" sz="7300" i="1" dirty="0">
                <a:latin typeface="Arial" panose="020B0604020202020204" pitchFamily="34" charset="0"/>
                <a:cs typeface="Arial" panose="020B0604020202020204" pitchFamily="34" charset="0"/>
              </a:rPr>
              <a:t>to refinance home mortgages in default to prevent foreclosure</a:t>
            </a:r>
            <a:r>
              <a:rPr lang="en-US" sz="110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6576" indent="0">
              <a:buNone/>
            </a:pPr>
            <a:endParaRPr lang="en-US" sz="36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247985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417</TotalTime>
  <Words>305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Technic</vt:lpstr>
      <vt:lpstr>Personal finance</vt:lpstr>
      <vt:lpstr>Key Terms </vt:lpstr>
      <vt:lpstr>Key Terms </vt:lpstr>
      <vt:lpstr>Key Terms </vt:lpstr>
      <vt:lpstr>Key Terms </vt:lpstr>
      <vt:lpstr>Key Terms </vt:lpstr>
      <vt:lpstr> </vt:lpstr>
      <vt:lpstr> </vt:lpstr>
      <vt:lpstr> </vt:lpstr>
      <vt:lpstr> </vt:lpstr>
      <vt:lpstr>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finance</dc:title>
  <dc:creator>Guest</dc:creator>
  <cp:lastModifiedBy>Jackie Crawleyharrison</cp:lastModifiedBy>
  <cp:revision>13</cp:revision>
  <cp:lastPrinted>2015-08-14T13:11:54Z</cp:lastPrinted>
  <dcterms:created xsi:type="dcterms:W3CDTF">2015-08-11T10:57:27Z</dcterms:created>
  <dcterms:modified xsi:type="dcterms:W3CDTF">2016-01-05T22:20:43Z</dcterms:modified>
</cp:coreProperties>
</file>