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15"/>
  </p:handoutMasterIdLst>
  <p:sldIdLst>
    <p:sldId id="288" r:id="rId2"/>
    <p:sldId id="289" r:id="rId3"/>
    <p:sldId id="290" r:id="rId4"/>
    <p:sldId id="267" r:id="rId5"/>
    <p:sldId id="268" r:id="rId6"/>
    <p:sldId id="274" r:id="rId7"/>
    <p:sldId id="275" r:id="rId8"/>
    <p:sldId id="277" r:id="rId9"/>
    <p:sldId id="278" r:id="rId10"/>
    <p:sldId id="282" r:id="rId11"/>
    <p:sldId id="283" r:id="rId12"/>
    <p:sldId id="284" r:id="rId13"/>
    <p:sldId id="287" r:id="rId14"/>
  </p:sldIdLst>
  <p:sldSz cx="10160000" cy="7620000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23C"/>
    <a:srgbClr val="518828"/>
    <a:srgbClr val="D6E87E"/>
    <a:srgbClr val="759329"/>
    <a:srgbClr val="008000"/>
    <a:srgbClr val="68A240"/>
    <a:srgbClr val="6DA90B"/>
    <a:srgbClr val="CCFF66"/>
    <a:srgbClr val="548208"/>
    <a:srgbClr val="668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8" y="24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AA6FE-65A1-4CC7-B2FE-5C6DA2FEA378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278FF-4D9F-423B-8651-E226BC745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7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2800" baseline="0">
                <a:latin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9131-AC93-4547-A9B8-2BF954659D83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8647-032C-487D-BD38-F6D99D828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1041400" y="2654300"/>
            <a:ext cx="8610600" cy="44012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800" b="1" dirty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capital</a:t>
            </a:r>
            <a:r>
              <a:rPr lang="en-US" sz="2800" dirty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The knowledge and skill that people obtain through education, experience,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in human capital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The efforts people put forth to acquire and improve human capital. These efforts include education,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experience,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400433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1003300" y="2591782"/>
            <a:ext cx="41985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human capital?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1914" y="3134380"/>
            <a:ext cx="8694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and skills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that people obtain through education, experience,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1400" y="4287560"/>
            <a:ext cx="6615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investment in human capital?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9099" y="4810780"/>
            <a:ext cx="86943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Efforts people put forth to acquire and improve human capital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5602" y="5963960"/>
            <a:ext cx="70342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How do people invest in human capital?</a:t>
            </a:r>
          </a:p>
        </p:txBody>
      </p:sp>
      <p:sp>
        <p:nvSpPr>
          <p:cNvPr id="8" name="Rectangle 7"/>
          <p:cNvSpPr/>
          <p:nvPr/>
        </p:nvSpPr>
        <p:spPr>
          <a:xfrm>
            <a:off x="1087892" y="6487180"/>
            <a:ext cx="7228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Through education, experience, and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60098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13438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427738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81078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5985742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648718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518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1016000" y="2512993"/>
            <a:ext cx="932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general, how does investment in human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through education affect income?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1400" y="3441918"/>
            <a:ext cx="9296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general, there is a positive (direct) relationship between the amount of education people have and the amount of income they earn; that is, the more education people have, the greater income they earn.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54100" y="5318998"/>
            <a:ext cx="541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Why is this the case?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575" y="5804118"/>
            <a:ext cx="87598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those with more investment in human capital have more skills and are likely to be more productive. Businesses are willing to pay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more-productive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workers more.</a:t>
            </a: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51460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4290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5299948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833348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87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1054100" y="250120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 general, how does investment in human capital through education affect the likelihood of being unemployed?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38862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there is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negative (indirect) relationship between the amount of education people have and the likelihood that they will be unemployed; that is, the more education people have, the less likely they will become unemployed.</a:t>
            </a: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251460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862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81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1041400" y="2524780"/>
            <a:ext cx="58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Why is this the case?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1400" y="3048000"/>
            <a:ext cx="8458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general, those with more investment in human capital have more skills and are likely to be more productive. In general, they spend less time looking for a job and are less likely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be laid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off.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251460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0480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57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" y="2654300"/>
            <a:ext cx="9372600" cy="31085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Asymmetric Information</a:t>
            </a:r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situation in which one party to an economic transaction has less information than the other party. </a:t>
            </a:r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endParaRPr lang="en-US" sz="2800" dirty="0">
              <a:solidFill>
                <a:srgbClr val="000000"/>
              </a:solidFill>
              <a:latin typeface="Arial - 28"/>
            </a:endParaRPr>
          </a:p>
          <a:p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Innate</a:t>
            </a:r>
            <a:r>
              <a:rPr lang="en-US" sz="2800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Something determined by factors present in an individual from birth rather than learned by experience.</a:t>
            </a:r>
          </a:p>
          <a:p>
            <a:endParaRPr lang="en-US" sz="2800" dirty="0" smtClean="0">
              <a:solidFill>
                <a:srgbClr val="000000"/>
              </a:solidFill>
              <a:latin typeface="Arial - 28"/>
            </a:endParaRPr>
          </a:p>
        </p:txBody>
      </p:sp>
    </p:spTree>
    <p:extLst>
      <p:ext uri="{BB962C8B-B14F-4D97-AF65-F5344CB8AC3E}">
        <p14:creationId xmlns:p14="http://schemas.microsoft.com/office/powerpoint/2010/main" val="427973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" y="2654300"/>
            <a:ext cx="9372600" cy="31085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Cost</a:t>
            </a:r>
            <a:r>
              <a:rPr lang="en-US" sz="2800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The value of the next-best alternative whe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 a decision is made; it’s what is given up at that particular time.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Productivity</a:t>
            </a:r>
            <a:r>
              <a:rPr lang="en-US" sz="2800" b="1" u="sng" dirty="0" smtClean="0">
                <a:solidFill>
                  <a:srgbClr val="3852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–The ratio of output per worker per unit of time. </a:t>
            </a:r>
            <a:endParaRPr lang="en-US" sz="2800" dirty="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 - 28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2444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Rectangle 4"/>
          <p:cNvSpPr/>
          <p:nvPr/>
        </p:nvSpPr>
        <p:spPr>
          <a:xfrm>
            <a:off x="1651000" y="2743200"/>
            <a:ext cx="739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are examples of human capital you possess—that is, 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 and skills that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 have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now from your education, experience, and training? 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Rectangle 4"/>
          <p:cNvSpPr/>
          <p:nvPr/>
        </p:nvSpPr>
        <p:spPr>
          <a:xfrm>
            <a:off x="1270000" y="27432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investments have you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made or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will you make to develop and maintain your human capital?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1435100" y="2743199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If you want to own your own business in the future, what human capital might you need? </a:t>
            </a:r>
          </a:p>
        </p:txBody>
      </p:sp>
    </p:spTree>
    <p:extLst>
      <p:ext uri="{BB962C8B-B14F-4D97-AF65-F5344CB8AC3E}">
        <p14:creationId xmlns:p14="http://schemas.microsoft.com/office/powerpoint/2010/main" val="7250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2413000" y="2743200"/>
            <a:ext cx="619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investments might you make to develop this human capital?</a:t>
            </a:r>
          </a:p>
        </p:txBody>
      </p:sp>
    </p:spTree>
    <p:extLst>
      <p:ext uri="{BB962C8B-B14F-4D97-AF65-F5344CB8AC3E}">
        <p14:creationId xmlns:p14="http://schemas.microsoft.com/office/powerpoint/2010/main" val="24607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Rectangle 5"/>
          <p:cNvSpPr/>
          <p:nvPr/>
        </p:nvSpPr>
        <p:spPr>
          <a:xfrm>
            <a:off x="889000" y="25146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type of relationship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exist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between education and median income?</a:t>
            </a:r>
          </a:p>
        </p:txBody>
      </p:sp>
      <p:sp>
        <p:nvSpPr>
          <p:cNvPr id="7" name="Rectangle 6"/>
          <p:cNvSpPr/>
          <p:nvPr/>
        </p:nvSpPr>
        <p:spPr>
          <a:xfrm>
            <a:off x="863600" y="3429000"/>
            <a:ext cx="871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positive (direct)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exists—as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level of income increases, the median income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9000" y="4505980"/>
            <a:ext cx="58977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Why does this relationship exist?</a:t>
            </a:r>
          </a:p>
        </p:txBody>
      </p:sp>
      <p:sp>
        <p:nvSpPr>
          <p:cNvPr id="9" name="Rectangle 8"/>
          <p:cNvSpPr/>
          <p:nvPr/>
        </p:nvSpPr>
        <p:spPr>
          <a:xfrm>
            <a:off x="889000" y="50292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Education is an investment in human capital. People with more human capital are likely to be more productive. Businesses are willing to pay more- productive workers more.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4290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83206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0292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4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st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60000" cy="2370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Rectangle 2"/>
          <p:cNvSpPr/>
          <p:nvPr/>
        </p:nvSpPr>
        <p:spPr>
          <a:xfrm>
            <a:off x="879475" y="2514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What type of relationship exists between education and unemployment?</a:t>
            </a:r>
          </a:p>
        </p:txBody>
      </p:sp>
      <p:sp>
        <p:nvSpPr>
          <p:cNvPr id="4" name="Rectangle 3"/>
          <p:cNvSpPr/>
          <p:nvPr/>
        </p:nvSpPr>
        <p:spPr>
          <a:xfrm>
            <a:off x="879474" y="3429000"/>
            <a:ext cx="91535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negative (indirect)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relationship exists—as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level of education increases, the unemployment rate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decreases.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79475" y="44958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Why does this relationship exist? </a:t>
            </a:r>
          </a:p>
        </p:txBody>
      </p:sp>
      <p:sp>
        <p:nvSpPr>
          <p:cNvPr id="6" name="Rectangle 5"/>
          <p:cNvSpPr/>
          <p:nvPr/>
        </p:nvSpPr>
        <p:spPr>
          <a:xfrm>
            <a:off x="869950" y="5029200"/>
            <a:ext cx="85217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People with more education have more skills and are generally more productive. As a result, in general they have less difficulty and spend less time finding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job,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businesses are less likely to lay them off.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4290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83206"/>
            <a:ext cx="4572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5029200"/>
            <a:ext cx="4953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121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587</Words>
  <Application>Microsoft Office PowerPoint</Application>
  <PresentationFormat>Custom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- 28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Flowers</dc:creator>
  <cp:lastModifiedBy>Jackie Crawleyharrison</cp:lastModifiedBy>
  <cp:revision>45</cp:revision>
  <dcterms:created xsi:type="dcterms:W3CDTF">2011-08-12T18:06:29Z</dcterms:created>
  <dcterms:modified xsi:type="dcterms:W3CDTF">2016-01-13T14:57:24Z</dcterms:modified>
</cp:coreProperties>
</file>