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75" r:id="rId3"/>
    <p:sldId id="258" r:id="rId4"/>
    <p:sldId id="259" r:id="rId5"/>
    <p:sldId id="276" r:id="rId6"/>
    <p:sldId id="277" r:id="rId7"/>
    <p:sldId id="260" r:id="rId8"/>
    <p:sldId id="279" r:id="rId9"/>
    <p:sldId id="280" r:id="rId10"/>
    <p:sldId id="282" r:id="rId11"/>
    <p:sldId id="267" r:id="rId12"/>
    <p:sldId id="286" r:id="rId13"/>
    <p:sldId id="287" r:id="rId14"/>
    <p:sldId id="288" r:id="rId15"/>
    <p:sldId id="289" r:id="rId16"/>
  </p:sldIdLst>
  <p:sldSz cx="10160000" cy="8077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4660"/>
  </p:normalViewPr>
  <p:slideViewPr>
    <p:cSldViewPr>
      <p:cViewPr varScale="1">
        <p:scale>
          <a:sx n="88" d="100"/>
          <a:sy n="88" d="100"/>
        </p:scale>
        <p:origin x="378" y="84"/>
      </p:cViewPr>
      <p:guideLst>
        <p:guide orient="horz" pos="254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09169"/>
            <a:ext cx="8636000" cy="1731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7080"/>
            <a:ext cx="7112000" cy="2064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3464"/>
            <a:ext cx="2286000" cy="68917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3464"/>
            <a:ext cx="6688667" cy="68917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190350"/>
            <a:ext cx="8636000" cy="16042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23463"/>
            <a:ext cx="8636000" cy="1766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84682"/>
            <a:ext cx="4487333" cy="5330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84682"/>
            <a:ext cx="4487333" cy="53305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08022"/>
            <a:ext cx="4489098" cy="7534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61520"/>
            <a:ext cx="4489098" cy="4653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08022"/>
            <a:ext cx="4490861" cy="7534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61520"/>
            <a:ext cx="4490861" cy="4653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1592"/>
            <a:ext cx="3342570" cy="1368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1594"/>
            <a:ext cx="5679722" cy="68936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90231"/>
            <a:ext cx="3342570" cy="55250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54040"/>
            <a:ext cx="6096000" cy="6674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21713"/>
            <a:ext cx="6096000" cy="4846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321531"/>
            <a:ext cx="6096000" cy="9479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3463"/>
            <a:ext cx="9144000" cy="134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84682"/>
            <a:ext cx="9144000" cy="5330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486370"/>
            <a:ext cx="2370667" cy="430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F674-1F90-4191-B6DC-F69A953BF831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486370"/>
            <a:ext cx="3217333" cy="430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486370"/>
            <a:ext cx="2370667" cy="430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71F5-D933-4EB3-B785-182723412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2895600"/>
            <a:ext cx="9144000" cy="12772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The granting of money or something else of value in exchange for a promise of future repayment.</a:t>
            </a:r>
          </a:p>
          <a:p>
            <a:endParaRPr lang="en-US" sz="2100" dirty="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990600"/>
            <a:ext cx="917070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Your Credit Responsibilities (cont.)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6209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0185400" cy="75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581400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72776" y="1560591"/>
            <a:ext cx="8907824" cy="6701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that if a deal sounds to good to be true, it probably is.</a:t>
            </a:r>
          </a:p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borrow money, know what you are agreeing to.</a:t>
            </a:r>
          </a:p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certain that you know the interest rate and fees you are paying for a loan and the interest rate and fees associated with any credit card for which you apply.</a:t>
            </a:r>
          </a:p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card companies and financial institutions immediately when credit cards, debit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cards,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checks are lost or stolen.</a:t>
            </a:r>
          </a:p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Don't ignore credit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problems. Much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your credit history can 	remain on your credit report for seven years or more.</a:t>
            </a:r>
          </a:p>
          <a:p>
            <a:pPr>
              <a:spcAft>
                <a:spcPts val="900"/>
              </a:spcAft>
            </a:pPr>
            <a:endParaRPr lang="en-US" sz="2800" dirty="0">
              <a:solidFill>
                <a:srgbClr val="000000"/>
              </a:solidFill>
              <a:latin typeface="Arial - 26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88" y="26115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88" y="63453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9737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77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Rectangle 9"/>
          <p:cNvSpPr/>
          <p:nvPr/>
        </p:nvSpPr>
        <p:spPr>
          <a:xfrm>
            <a:off x="1196628" y="3256637"/>
            <a:ext cx="2760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What is credit?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4036" y="3810000"/>
            <a:ext cx="8391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granting of money or something else of value in exchange for a promise of future repayment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7290" y="4953000"/>
            <a:ext cx="3459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Who are creditors?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1272690" y="5582920"/>
            <a:ext cx="79221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People, financial institutions, or businesses that lend money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" y="3228221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5" y="38100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0156" y="259230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Review</a:t>
            </a:r>
            <a:endParaRPr lang="en-US" sz="2800" b="1" dirty="0">
              <a:solidFill>
                <a:srgbClr val="285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" y="495300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0" y="55626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Rectangle 9"/>
          <p:cNvSpPr/>
          <p:nvPr/>
        </p:nvSpPr>
        <p:spPr>
          <a:xfrm>
            <a:off x="1196628" y="3256637"/>
            <a:ext cx="3081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What is interest?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4036" y="3810000"/>
            <a:ext cx="83917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price of using some else's money; the price of credit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7290" y="495300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What is capacity?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72690" y="5582920"/>
            <a:ext cx="7922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borrower's ability to repay a debt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" y="3228221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5" y="38100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0156" y="259230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Review</a:t>
            </a:r>
            <a:endParaRPr lang="en-US" sz="2800" b="1" dirty="0">
              <a:solidFill>
                <a:srgbClr val="285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78" y="495300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0" y="55626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00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Rectangle 9"/>
          <p:cNvSpPr/>
          <p:nvPr/>
        </p:nvSpPr>
        <p:spPr>
          <a:xfrm>
            <a:off x="1196628" y="3256637"/>
            <a:ext cx="8379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factors that affect a borrower's capacity?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4036" y="4114800"/>
            <a:ext cx="8391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How much money the borrower makes, how long the borrower has been at his or her current job, and how much debt the borrower has relative to income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1812" y="5654973"/>
            <a:ext cx="3401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What is character?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37212" y="6284893"/>
            <a:ext cx="79221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borrower's reputation for paying bills and debts on time based on past behavior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" y="3228221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5" y="41148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0156" y="259230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Review</a:t>
            </a:r>
            <a:endParaRPr lang="en-US" sz="2800" b="1" dirty="0">
              <a:solidFill>
                <a:srgbClr val="285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654973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02" y="6264573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68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Rectangle 9"/>
          <p:cNvSpPr/>
          <p:nvPr/>
        </p:nvSpPr>
        <p:spPr>
          <a:xfrm>
            <a:off x="1196628" y="3256637"/>
            <a:ext cx="8379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collateral?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4036" y="3810000"/>
            <a:ext cx="83917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Property required by a lender and offered by a borrower as a guarantee of payment on a loan; also, a borrower's savings, investments, or the value of the asset purchased that can be seized if the borrower fails to repay a debt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1812" y="6238260"/>
            <a:ext cx="849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If you have a car loan, what serves as collateral?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37212" y="6868180"/>
            <a:ext cx="7922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car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" y="3228221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5" y="38100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0156" y="259230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Review</a:t>
            </a:r>
            <a:endParaRPr lang="en-US" sz="2800" b="1" dirty="0">
              <a:solidFill>
                <a:srgbClr val="285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23826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43" y="6836379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2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Rectangle 9"/>
          <p:cNvSpPr/>
          <p:nvPr/>
        </p:nvSpPr>
        <p:spPr>
          <a:xfrm>
            <a:off x="1196628" y="3256637"/>
            <a:ext cx="8379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some of the rights we have when we use credit?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4036" y="4114800"/>
            <a:ext cx="8391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See slides 8 and 9 (Credit Rights).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1812" y="4953000"/>
            <a:ext cx="8821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are some of the </a:t>
            </a:r>
            <a:r>
              <a:rPr lang="en-US" sz="2800" b="1" dirty="0" smtClean="0"/>
              <a:t>responsibilities we </a:t>
            </a:r>
            <a:r>
              <a:rPr lang="en-US" sz="2800" b="1" dirty="0"/>
              <a:t>have when we use credit?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37212" y="5877580"/>
            <a:ext cx="7922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See slides 10 and 11 (Credit Responsibilities).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" y="3228221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35" y="411480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0156" y="2592308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Review</a:t>
            </a:r>
            <a:endParaRPr lang="en-US" sz="2800" b="1" dirty="0">
              <a:solidFill>
                <a:srgbClr val="285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953000"/>
            <a:ext cx="55840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02" y="5857260"/>
            <a:ext cx="520701" cy="53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4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Rectangle 3"/>
          <p:cNvSpPr/>
          <p:nvPr/>
        </p:nvSpPr>
        <p:spPr>
          <a:xfrm>
            <a:off x="2794000" y="2814320"/>
            <a:ext cx="4124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</a:rPr>
              <a:t>The Three C's of Credit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8400" y="3568620"/>
            <a:ext cx="5080000" cy="1951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/>
              <a:t>Character</a:t>
            </a:r>
          </a:p>
          <a:p>
            <a:pPr>
              <a:lnSpc>
                <a:spcPct val="150000"/>
              </a:lnSpc>
            </a:pPr>
            <a:r>
              <a:rPr lang="en-US" sz="2800" b="1" u="sng" dirty="0"/>
              <a:t>Capacity</a:t>
            </a:r>
          </a:p>
          <a:p>
            <a:pPr>
              <a:lnSpc>
                <a:spcPct val="150000"/>
              </a:lnSpc>
            </a:pPr>
            <a:r>
              <a:rPr lang="en-US" sz="2800" b="1" u="sng" dirty="0"/>
              <a:t>Collateral</a:t>
            </a:r>
          </a:p>
        </p:txBody>
      </p:sp>
    </p:spTree>
    <p:extLst>
      <p:ext uri="{BB962C8B-B14F-4D97-AF65-F5344CB8AC3E}">
        <p14:creationId xmlns:p14="http://schemas.microsoft.com/office/powerpoint/2010/main" val="613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Rectangle 4"/>
          <p:cNvSpPr/>
          <p:nvPr/>
        </p:nvSpPr>
        <p:spPr>
          <a:xfrm>
            <a:off x="2174240" y="2971800"/>
            <a:ext cx="6324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</a:rPr>
              <a:t>Interest</a:t>
            </a:r>
            <a:r>
              <a:rPr lang="en-US" sz="2800" dirty="0"/>
              <a:t> – The price of using someone else's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Rectangle 3"/>
          <p:cNvSpPr/>
          <p:nvPr/>
        </p:nvSpPr>
        <p:spPr>
          <a:xfrm>
            <a:off x="1651000" y="29718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</a:rPr>
              <a:t>Creditor</a:t>
            </a:r>
            <a:r>
              <a:rPr lang="en-US" sz="2800" dirty="0">
                <a:solidFill>
                  <a:srgbClr val="285000"/>
                </a:solidFill>
              </a:rPr>
              <a:t> </a:t>
            </a:r>
            <a:r>
              <a:rPr lang="en-US" sz="2800" dirty="0"/>
              <a:t>– A person, financial institution, or business that lends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584200" y="2667000"/>
            <a:ext cx="4124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</a:rPr>
              <a:t>The Three C's of Credit</a:t>
            </a:r>
          </a:p>
        </p:txBody>
      </p:sp>
      <p:sp>
        <p:nvSpPr>
          <p:cNvPr id="5" name="Rectangle 4"/>
          <p:cNvSpPr/>
          <p:nvPr/>
        </p:nvSpPr>
        <p:spPr>
          <a:xfrm>
            <a:off x="965200" y="3276600"/>
            <a:ext cx="8458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285000"/>
                </a:solidFill>
              </a:rPr>
              <a:t>Capacity</a:t>
            </a:r>
            <a:r>
              <a:rPr lang="en-US" sz="2800" b="1" dirty="0"/>
              <a:t> </a:t>
            </a:r>
            <a:r>
              <a:rPr lang="en-US" sz="2800" dirty="0"/>
              <a:t>– A borrower's ability to repay a debt. 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285000"/>
                </a:solidFill>
              </a:rPr>
              <a:t>Character</a:t>
            </a:r>
            <a:r>
              <a:rPr lang="en-US" sz="2800" dirty="0" smtClean="0">
                <a:solidFill>
                  <a:srgbClr val="285000"/>
                </a:solidFill>
              </a:rPr>
              <a:t> </a:t>
            </a:r>
            <a:r>
              <a:rPr lang="en-US" sz="2800" dirty="0"/>
              <a:t>– A borrower's reputation for paying bills and debts on time based on past behavior. 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285000"/>
                </a:solidFill>
              </a:rPr>
              <a:t>Collateral</a:t>
            </a:r>
            <a:r>
              <a:rPr lang="en-US" sz="2800" dirty="0" smtClean="0">
                <a:solidFill>
                  <a:srgbClr val="285000"/>
                </a:solidFill>
              </a:rPr>
              <a:t> </a:t>
            </a:r>
            <a:r>
              <a:rPr lang="en-US" sz="2800" dirty="0"/>
              <a:t>– Property required by a lender and offered by a borrower as a guarantee of payment of a loan. Also, a borrower's savings, investments, or the value of the asset purchased that can be seized if the borrower fails to repay a debt.</a:t>
            </a:r>
          </a:p>
        </p:txBody>
      </p:sp>
    </p:spTree>
    <p:extLst>
      <p:ext uri="{BB962C8B-B14F-4D97-AF65-F5344CB8AC3E}">
        <p14:creationId xmlns:p14="http://schemas.microsoft.com/office/powerpoint/2010/main" val="32922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7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Rectangle 3"/>
          <p:cNvSpPr/>
          <p:nvPr/>
        </p:nvSpPr>
        <p:spPr>
          <a:xfrm>
            <a:off x="1879600" y="2865118"/>
            <a:ext cx="703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85000"/>
                </a:solidFill>
              </a:rPr>
              <a:t>Credit rights</a:t>
            </a:r>
            <a:r>
              <a:rPr lang="en-US" sz="2800" dirty="0">
                <a:solidFill>
                  <a:srgbClr val="285000"/>
                </a:solidFill>
              </a:rPr>
              <a:t> </a:t>
            </a:r>
            <a:r>
              <a:rPr lang="en-US" sz="2800" dirty="0"/>
              <a:t>– The protections put in place by law to help people obtain and maintain credit.</a:t>
            </a:r>
          </a:p>
          <a:p>
            <a:endParaRPr lang="en-US" sz="2800" b="1" dirty="0"/>
          </a:p>
          <a:p>
            <a:r>
              <a:rPr lang="en-US" sz="2800" b="1" dirty="0">
                <a:solidFill>
                  <a:srgbClr val="285000"/>
                </a:solidFill>
              </a:rPr>
              <a:t>Credit responsibilities</a:t>
            </a:r>
            <a:r>
              <a:rPr lang="en-US" sz="2800" dirty="0">
                <a:solidFill>
                  <a:srgbClr val="285000"/>
                </a:solidFill>
              </a:rPr>
              <a:t> </a:t>
            </a:r>
            <a:r>
              <a:rPr lang="en-US" sz="2800" dirty="0"/>
              <a:t>– The actions or behaviors in which people should engage when they use credit.</a:t>
            </a:r>
          </a:p>
        </p:txBody>
      </p:sp>
    </p:spTree>
    <p:extLst>
      <p:ext uri="{BB962C8B-B14F-4D97-AF65-F5344CB8AC3E}">
        <p14:creationId xmlns:p14="http://schemas.microsoft.com/office/powerpoint/2010/main" val="261348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990600"/>
            <a:ext cx="917070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Your Credit Rights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1" y="1600200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2500" y="1539220"/>
            <a:ext cx="85471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</a:rPr>
              <a:t>You have the right to see your personal information on credit </a:t>
            </a:r>
            <a:r>
              <a:rPr lang="en-US" sz="2800" dirty="0" smtClean="0">
                <a:solidFill>
                  <a:srgbClr val="000000"/>
                </a:solidFill>
              </a:rPr>
              <a:t>reports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Organizations </a:t>
            </a:r>
            <a:r>
              <a:rPr lang="en-US" sz="2800" dirty="0">
                <a:solidFill>
                  <a:srgbClr val="000000"/>
                </a:solidFill>
              </a:rPr>
              <a:t>that use credit reports are required to help </a:t>
            </a:r>
            <a:r>
              <a:rPr lang="en-US" sz="2800" dirty="0" smtClean="0">
                <a:solidFill>
                  <a:srgbClr val="000000"/>
                </a:solidFill>
              </a:rPr>
              <a:t>you understand </a:t>
            </a:r>
            <a:r>
              <a:rPr lang="en-US" sz="2800" dirty="0">
                <a:solidFill>
                  <a:srgbClr val="000000"/>
                </a:solidFill>
              </a:rPr>
              <a:t>the report.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You </a:t>
            </a:r>
            <a:r>
              <a:rPr lang="en-US" sz="2800" dirty="0">
                <a:solidFill>
                  <a:srgbClr val="000000"/>
                </a:solidFill>
              </a:rPr>
              <a:t>have the right to have errors in </a:t>
            </a:r>
            <a:r>
              <a:rPr lang="en-US" sz="2800" dirty="0" smtClean="0">
                <a:solidFill>
                  <a:srgbClr val="000000"/>
                </a:solidFill>
              </a:rPr>
              <a:t>your credit </a:t>
            </a:r>
            <a:r>
              <a:rPr lang="en-US" sz="2800" dirty="0">
                <a:solidFill>
                  <a:srgbClr val="000000"/>
                </a:solidFill>
              </a:rPr>
              <a:t>reports corrected.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You </a:t>
            </a:r>
            <a:r>
              <a:rPr lang="en-US" sz="2800" dirty="0">
                <a:solidFill>
                  <a:srgbClr val="000000"/>
                </a:solidFill>
              </a:rPr>
              <a:t>have the right to know why you were denied credit. 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If </a:t>
            </a:r>
            <a:r>
              <a:rPr lang="en-US" sz="2800" dirty="0">
                <a:solidFill>
                  <a:srgbClr val="000000"/>
                </a:solidFill>
              </a:rPr>
              <a:t>you </a:t>
            </a:r>
            <a:r>
              <a:rPr lang="en-US" sz="2800" dirty="0" smtClean="0">
                <a:solidFill>
                  <a:srgbClr val="000000"/>
                </a:solidFill>
              </a:rPr>
              <a:t>are </a:t>
            </a:r>
            <a:r>
              <a:rPr lang="en-US" sz="2800" dirty="0">
                <a:solidFill>
                  <a:srgbClr val="000000"/>
                </a:solidFill>
              </a:rPr>
              <a:t>denied credit because of something in your credit report,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lender must give you the name, </a:t>
            </a:r>
            <a:r>
              <a:rPr lang="en-US" sz="2800" dirty="0" smtClean="0">
                <a:solidFill>
                  <a:srgbClr val="000000"/>
                </a:solidFill>
              </a:rPr>
              <a:t>address, </a:t>
            </a:r>
            <a:r>
              <a:rPr lang="en-US" sz="2800" dirty="0">
                <a:solidFill>
                  <a:srgbClr val="000000"/>
                </a:solidFill>
              </a:rPr>
              <a:t>and telephone </a:t>
            </a:r>
            <a:r>
              <a:rPr lang="en-US" sz="2800" dirty="0" smtClean="0">
                <a:solidFill>
                  <a:srgbClr val="000000"/>
                </a:solidFill>
              </a:rPr>
              <a:t>number </a:t>
            </a:r>
            <a:r>
              <a:rPr lang="en-US" sz="2800" dirty="0">
                <a:solidFill>
                  <a:srgbClr val="000000"/>
                </a:solidFill>
              </a:rPr>
              <a:t>of the credit bureau that provided the credit report.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0185400" cy="75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1" y="2611582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4" y="3602182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5" y="4648200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5" y="5659582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990600"/>
            <a:ext cx="917070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Your Credit Rights (cont.)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8" y="1620982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0185400" cy="75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8" y="3068782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8" y="4495800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08" y="5943600"/>
            <a:ext cx="366828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65200" y="1537930"/>
            <a:ext cx="8229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You have the right to know who has requested information about your credit history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. This information is included in your credit report.</a:t>
            </a:r>
            <a:endParaRPr lang="en-US" sz="2800" dirty="0">
              <a:solidFill>
                <a:srgbClr val="000000"/>
              </a:solidFill>
              <a:latin typeface="Arial - 26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Creditors cannot made decisions based on sex, national, origin, marital status, color, 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race, religion, </a:t>
            </a:r>
            <a:r>
              <a:rPr lang="en-US" sz="2800" dirty="0">
                <a:solidFill>
                  <a:srgbClr val="000000"/>
                </a:solidFill>
                <a:latin typeface="Arial - 26"/>
              </a:rPr>
              <a:t>or age, nor can they ask for 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this </a:t>
            </a:r>
            <a:r>
              <a:rPr lang="en-US" sz="2800" dirty="0">
                <a:solidFill>
                  <a:srgbClr val="000000"/>
                </a:solidFill>
                <a:latin typeface="Arial - 26"/>
              </a:rPr>
              <a:t>information.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Neither the length of the loan, 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that is, the </a:t>
            </a:r>
            <a:r>
              <a:rPr lang="en-US" sz="2800" dirty="0">
                <a:solidFill>
                  <a:srgbClr val="000000"/>
                </a:solidFill>
                <a:latin typeface="Arial - 26"/>
              </a:rPr>
              <a:t>term, nor the interest rate may be changed for a fixed-rate loan.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Lenders must notify you within 30 days of their decision to make a loan to you or not.</a:t>
            </a:r>
          </a:p>
        </p:txBody>
      </p:sp>
    </p:spTree>
    <p:extLst>
      <p:ext uri="{BB962C8B-B14F-4D97-AF65-F5344CB8AC3E}">
        <p14:creationId xmlns:p14="http://schemas.microsoft.com/office/powerpoint/2010/main" val="154256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990600"/>
            <a:ext cx="9170708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dirty="0" smtClean="0">
                <a:solidFill>
                  <a:srgbClr val="285000"/>
                </a:solidFill>
              </a:rPr>
              <a:t>Your Credit Responsibilities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6209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0185400" cy="75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725651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572000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638800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72776" y="1560591"/>
            <a:ext cx="871751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Pay your bills on time.</a:t>
            </a:r>
          </a:p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Pay off your credit card balances in full each month.</a:t>
            </a:r>
          </a:p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Compare offers for similar types of credit.  For example, compare different credit card 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offers or the cost (fees and interest charges) of a loan from different sources.</a:t>
            </a:r>
            <a:endParaRPr lang="en-US" sz="2800" dirty="0">
              <a:solidFill>
                <a:srgbClr val="000000"/>
              </a:solidFill>
              <a:latin typeface="Arial - 26"/>
            </a:endParaRPr>
          </a:p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Make informed choices about credit usage.</a:t>
            </a:r>
          </a:p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Know how much you can afford to spend.</a:t>
            </a:r>
          </a:p>
          <a:p>
            <a:pPr>
              <a:spcAft>
                <a:spcPts val="9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Keep </a:t>
            </a:r>
            <a:r>
              <a:rPr lang="en-US" sz="2800" dirty="0">
                <a:solidFill>
                  <a:srgbClr val="000000"/>
                </a:solidFill>
                <a:latin typeface="Arial - 26"/>
              </a:rPr>
              <a:t>your receipts for </a:t>
            </a:r>
            <a:r>
              <a:rPr lang="en-US" sz="2800" dirty="0" smtClean="0">
                <a:solidFill>
                  <a:srgbClr val="000000"/>
                </a:solidFill>
                <a:latin typeface="Arial - 26"/>
              </a:rPr>
              <a:t>purchases/returns to check against purchases/returns listed on credit card statements.</a:t>
            </a:r>
            <a:endParaRPr lang="en-US" sz="2800" dirty="0">
              <a:solidFill>
                <a:srgbClr val="000000"/>
              </a:solidFill>
              <a:latin typeface="Arial - 26"/>
            </a:endParaRPr>
          </a:p>
          <a:p>
            <a:pPr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Arial - 26"/>
              </a:rPr>
              <a:t>Check monthly statements to make sure charges are correct.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209800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7031182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105400"/>
            <a:ext cx="388576" cy="3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789</Words>
  <Application>Microsoft Office PowerPoint</Application>
  <PresentationFormat>Custom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- 26</vt:lpstr>
      <vt:lpstr>Arial - 28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Flowers</dc:creator>
  <cp:lastModifiedBy>Jackie Crawleyharrison</cp:lastModifiedBy>
  <cp:revision>31</cp:revision>
  <dcterms:created xsi:type="dcterms:W3CDTF">2011-09-01T19:37:30Z</dcterms:created>
  <dcterms:modified xsi:type="dcterms:W3CDTF">2016-10-11T13:35:24Z</dcterms:modified>
</cp:coreProperties>
</file>