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70" r:id="rId2"/>
    <p:sldId id="271" r:id="rId3"/>
    <p:sldId id="272" r:id="rId4"/>
    <p:sldId id="274" r:id="rId5"/>
    <p:sldId id="273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5" r:id="rId24"/>
    <p:sldId id="297" r:id="rId25"/>
    <p:sldId id="296" r:id="rId26"/>
  </p:sldIdLst>
  <p:sldSz cx="10160000" cy="8509000"/>
  <p:notesSz cx="6858000" cy="9144000"/>
  <p:embeddedFontLst>
    <p:embeddedFont>
      <p:font typeface="Calibri" panose="020F0502020204030204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83" d="100"/>
          <a:sy n="83" d="100"/>
        </p:scale>
        <p:origin x="546" y="108"/>
      </p:cViewPr>
      <p:guideLst>
        <p:guide orient="horz" pos="268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76F55-05EB-4702-84ED-4DE65B7BF2F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685800"/>
            <a:ext cx="4095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C5E1F-A827-4B84-B721-F0645D1B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5E1F-A827-4B84-B721-F0645D1B38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43307"/>
            <a:ext cx="8636000" cy="18239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767"/>
            <a:ext cx="7112000" cy="21745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40757"/>
            <a:ext cx="2286000" cy="7260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40757"/>
            <a:ext cx="6688667" cy="7260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467822"/>
            <a:ext cx="8636000" cy="16899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606478"/>
            <a:ext cx="8636000" cy="18613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5435"/>
            <a:ext cx="4487333" cy="5615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85435"/>
            <a:ext cx="4487333" cy="5615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04677"/>
            <a:ext cx="4489098" cy="7937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98456"/>
            <a:ext cx="4489098" cy="49025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04677"/>
            <a:ext cx="4490861" cy="7937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98456"/>
            <a:ext cx="4490861" cy="49025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8784"/>
            <a:ext cx="3342570" cy="14418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8786"/>
            <a:ext cx="5679722" cy="72621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80589"/>
            <a:ext cx="3342570" cy="58203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956300"/>
            <a:ext cx="6096000" cy="703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60295"/>
            <a:ext cx="6096000" cy="5105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659475"/>
            <a:ext cx="6096000" cy="998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40754"/>
            <a:ext cx="9144000" cy="1418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85435"/>
            <a:ext cx="9144000" cy="561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886585"/>
            <a:ext cx="2370667" cy="45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93FD8-28D7-4540-817E-C53E99E3B807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886585"/>
            <a:ext cx="3217333" cy="45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886585"/>
            <a:ext cx="2370667" cy="453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D565-77EA-4930-A6A3-1AF9A676F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9000" y="2869505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Contract </a:t>
            </a:r>
            <a:r>
              <a:rPr lang="en-US" sz="2800" dirty="0"/>
              <a:t>– An exchange, promise, or agreement between </a:t>
            </a:r>
            <a:r>
              <a:rPr lang="en-US" sz="2800" dirty="0" smtClean="0"/>
              <a:t>parties </a:t>
            </a:r>
            <a:r>
              <a:rPr lang="en-US" sz="2800" dirty="0"/>
              <a:t>that is enforceable by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0" y="9779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Rent-to-Own Contract </a:t>
            </a:r>
            <a:r>
              <a:rPr lang="en-US" sz="2800" b="1" dirty="0" smtClean="0">
                <a:solidFill>
                  <a:srgbClr val="336600"/>
                </a:solidFill>
              </a:rPr>
              <a:t>Facts (cont.)</a:t>
            </a:r>
            <a:endParaRPr lang="en-US" sz="2800" b="1" dirty="0">
              <a:solidFill>
                <a:srgbClr val="3366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8161" y="1663700"/>
            <a:ext cx="8375239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No down payment or credit check is required.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A consumer (renter) can get immediate delivery of new furniture, appliances, or other goods.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The merchandise may be rented by the week or month.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The consumer owns the merchandise after all payments have been made.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If the merchandise is kept for a minimum amount of time, there is no penalty charged for returning it.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If a payment is missed, the consumer must return the merchandise—that is, it will be repossessed—and </a:t>
            </a:r>
            <a:r>
              <a:rPr lang="en-US" sz="2800" dirty="0" smtClean="0"/>
              <a:t>will </a:t>
            </a:r>
            <a:r>
              <a:rPr lang="en-US" sz="2800" dirty="0"/>
              <a:t>receive nothing in return for the payments made </a:t>
            </a:r>
            <a:r>
              <a:rPr lang="en-US" sz="2800" dirty="0" smtClean="0"/>
              <a:t>(except the </a:t>
            </a:r>
            <a:r>
              <a:rPr lang="en-US" sz="2800" dirty="0"/>
              <a:t>benefit of </a:t>
            </a:r>
            <a:r>
              <a:rPr lang="en-US" sz="2800" dirty="0" smtClean="0"/>
              <a:t>having used the merchandise).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663700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16852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86" y="308292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86" y="4025900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85" y="4940300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83" y="590232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9000" y="2869505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Annual percentage rate (APR) </a:t>
            </a:r>
            <a:r>
              <a:rPr lang="en-US" sz="2800" dirty="0"/>
              <a:t>–</a:t>
            </a:r>
            <a:r>
              <a:rPr lang="en-US" sz="2800" b="1" dirty="0"/>
              <a:t> </a:t>
            </a:r>
            <a:r>
              <a:rPr lang="en-US" sz="2800" dirty="0"/>
              <a:t>The percentage cost of credit on an annual basis.</a:t>
            </a:r>
          </a:p>
        </p:txBody>
      </p:sp>
    </p:spTree>
    <p:extLst>
      <p:ext uri="{BB962C8B-B14F-4D97-AF65-F5344CB8AC3E}">
        <p14:creationId xmlns:p14="http://schemas.microsoft.com/office/powerpoint/2010/main" val="38419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8000" y="2834445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Key Elements of a Contract</a:t>
            </a:r>
            <a:endParaRPr lang="en-US" sz="2800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2800" y="3357665"/>
            <a:ext cx="5080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Competent parties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Consideration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Mutual </a:t>
            </a:r>
            <a:r>
              <a:rPr lang="en-US" sz="2800" dirty="0"/>
              <a:t>agreement</a:t>
            </a:r>
          </a:p>
        </p:txBody>
      </p:sp>
    </p:spTree>
    <p:extLst>
      <p:ext uri="{BB962C8B-B14F-4D97-AF65-F5344CB8AC3E}">
        <p14:creationId xmlns:p14="http://schemas.microsoft.com/office/powerpoint/2010/main" val="3791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does the requirement of competent parties  factor into a rent-to-own contract?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9" y="3641069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7758" y="368134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individuals involved must understand the conditions of the contract. The store may not initiate a contract with someone who is mentally impaired or a minor.</a:t>
            </a:r>
          </a:p>
        </p:txBody>
      </p:sp>
    </p:spTree>
    <p:extLst>
      <p:ext uri="{BB962C8B-B14F-4D97-AF65-F5344CB8AC3E}">
        <p14:creationId xmlns:p14="http://schemas.microsoft.com/office/powerpoint/2010/main" val="36394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considerations are given by each party—the store and the renter—in a rent-to-own contract?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9" y="3998539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7758" y="4038818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renter agrees to make payments to the store.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store agrees to provide merchandise.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renter agrees that the merchandise may be repossessed by the store if the renter fails to make a payment.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store agrees that the renter may return the merchandise without penalty after a specified amount of time.</a:t>
            </a:r>
          </a:p>
        </p:txBody>
      </p:sp>
    </p:spTree>
    <p:extLst>
      <p:ext uri="{BB962C8B-B14F-4D97-AF65-F5344CB8AC3E}">
        <p14:creationId xmlns:p14="http://schemas.microsoft.com/office/powerpoint/2010/main" val="40431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is mutual agreement established in a rent-to-own contract?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9" y="3614801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7758" y="36550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store provides a written contract.</a:t>
            </a:r>
          </a:p>
        </p:txBody>
      </p:sp>
    </p:spTree>
    <p:extLst>
      <p:ext uri="{BB962C8B-B14F-4D97-AF65-F5344CB8AC3E}">
        <p14:creationId xmlns:p14="http://schemas.microsoft.com/office/powerpoint/2010/main" val="262419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38539"/>
              </p:ext>
            </p:extLst>
          </p:nvPr>
        </p:nvGraphicFramePr>
        <p:xfrm>
          <a:off x="508000" y="1816100"/>
          <a:ext cx="9220201" cy="535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621"/>
                <a:gridCol w="2605709"/>
                <a:gridCol w="1229470"/>
                <a:gridCol w="1336151"/>
                <a:gridCol w="1483250"/>
              </a:tblGrid>
              <a:tr h="805807"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Merchandise</a:t>
                      </a:r>
                    </a:p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Description 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Rent-to-Own (RTO) Payments 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RTO</a:t>
                      </a:r>
                    </a:p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cost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Retail price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smtClean="0">
                          <a:solidFill>
                            <a:srgbClr val="FFFFFF"/>
                          </a:solidFill>
                          <a:latin typeface="Arial - 18"/>
                        </a:rPr>
                        <a:t>Difference </a:t>
                      </a:r>
                      <a:endParaRPr lang="en-US" sz="1800" b="1" i="0" u="none" baseline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</a:tr>
              <a:tr h="641993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50" Plasma TV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$279.99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$1,449.50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$1,910.38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44645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Gaming bundle system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u="sng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______</a:t>
                      </a:r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per month for 12 months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$1,170.00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$250.00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$920.00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33826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22" Chrome car wheels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$266.48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$3,197.76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$1,776.50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5122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Laptop computer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$149.99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$1,799.88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$799.95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30224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Refrigerator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$139.99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u="none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$799.99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 </a:t>
                      </a:r>
                    </a:p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Smooth top, self-cleaning Range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$139.99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$1,679.88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 $764.99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Electric guitar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$60.75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$405.00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1800" y="977900"/>
            <a:ext cx="929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Rent-to-Own Costs vs. </a:t>
            </a:r>
            <a:r>
              <a:rPr lang="en-US" sz="2800" b="1" dirty="0" smtClean="0">
                <a:solidFill>
                  <a:srgbClr val="336600"/>
                </a:solidFill>
              </a:rPr>
              <a:t>Retail Prices</a:t>
            </a:r>
            <a:endParaRPr lang="en-US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13760"/>
              </p:ext>
            </p:extLst>
          </p:nvPr>
        </p:nvGraphicFramePr>
        <p:xfrm>
          <a:off x="508000" y="1816100"/>
          <a:ext cx="9220201" cy="5381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621"/>
                <a:gridCol w="2605709"/>
                <a:gridCol w="1229470"/>
                <a:gridCol w="1336151"/>
                <a:gridCol w="1483250"/>
              </a:tblGrid>
              <a:tr h="805807"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Merchandise</a:t>
                      </a:r>
                    </a:p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Description 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Rent-to-Own (RTO) Payments 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RTO</a:t>
                      </a:r>
                    </a:p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cost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dirty="0" smtClean="0">
                          <a:solidFill>
                            <a:srgbClr val="FFFFFF"/>
                          </a:solidFill>
                          <a:latin typeface="Arial - 18"/>
                        </a:rPr>
                        <a:t>Retail price</a:t>
                      </a:r>
                      <a:endParaRPr lang="en-US" sz="1800" b="1" i="0" u="none" baseline="0" dirty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baseline="0" smtClean="0">
                          <a:solidFill>
                            <a:srgbClr val="FFFFFF"/>
                          </a:solidFill>
                          <a:latin typeface="Arial - 18"/>
                        </a:rPr>
                        <a:t>Difference </a:t>
                      </a:r>
                      <a:endParaRPr lang="en-US" sz="1800" b="1" i="0" u="none" baseline="0">
                        <a:solidFill>
                          <a:srgbClr val="FFFFFF"/>
                        </a:solidFill>
                        <a:latin typeface="Arial - 1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99996"/>
                      </a:srgbClr>
                    </a:solidFill>
                  </a:tcPr>
                </a:tc>
              </a:tr>
              <a:tr h="641993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50" Plasma TV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$279.99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$3,359.88</a:t>
                      </a:r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$1,449.50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$1,910.38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44645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Gaming bundle system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u="sng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$97.50 </a:t>
                      </a:r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per month for 12 months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$1,170.00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$250.00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$920.00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33826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22" Chrome car wheels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$266.48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$3,197.76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$1,776.50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$1,421.26</a:t>
                      </a:r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5122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Laptop computer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$149.99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$1,799.88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$999.93</a:t>
                      </a:r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$799.95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30224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Refrigerator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$139.99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u="none" dirty="0" smtClean="0"/>
                        <a:t>$1,679.88</a:t>
                      </a:r>
                      <a:endParaRPr lang="en-US" b="1" i="1" u="none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$799.99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$879.89 </a:t>
                      </a:r>
                    </a:p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Smooth top, self-cleaning Range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$139.99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$1,679.88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 $764.99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$914.89 </a:t>
                      </a:r>
                    </a:p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0" i="0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Electric guitar </a:t>
                      </a:r>
                      <a:endParaRPr lang="en-US" sz="1600" b="0" i="0" u="none" baseline="0" dirty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$60.75 per month for 12 months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$729.00 </a:t>
                      </a:r>
                    </a:p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baseline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$405.00 </a:t>
                      </a:r>
                      <a:endParaRPr lang="en-US" sz="1600" b="0" i="0" u="none" baseline="0">
                        <a:solidFill>
                          <a:srgbClr val="000000"/>
                        </a:solidFill>
                        <a:latin typeface="Arial Narrow - 1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baseline="0" dirty="0" smtClean="0">
                          <a:solidFill>
                            <a:srgbClr val="000000"/>
                          </a:solidFill>
                          <a:latin typeface="Arial Narrow - 16"/>
                        </a:rPr>
                        <a:t>$324.00 </a:t>
                      </a:r>
                    </a:p>
                    <a:p>
                      <a:endParaRPr lang="en-US" b="1" i="1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1800" y="977900"/>
            <a:ext cx="929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Rent-to-Own Costs vs. Retail Prices—Answer Key</a:t>
            </a:r>
          </a:p>
        </p:txBody>
      </p:sp>
    </p:spTree>
    <p:extLst>
      <p:ext uri="{BB962C8B-B14F-4D97-AF65-F5344CB8AC3E}">
        <p14:creationId xmlns:p14="http://schemas.microsoft.com/office/powerpoint/2010/main" val="27536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5687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is the total cost of a rent-to-own contract computed?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3614947"/>
            <a:ext cx="8448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monthly payment amount is multiplied by the number of payments.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71170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50" y="6079469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77758" y="4745028"/>
            <a:ext cx="86504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Which column has the higher final costs—the rent-to-own cost column or the retail price column?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7758" y="609348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rent-to-own cost column</a:t>
            </a:r>
          </a:p>
        </p:txBody>
      </p:sp>
    </p:spTree>
    <p:extLst>
      <p:ext uri="{BB962C8B-B14F-4D97-AF65-F5344CB8AC3E}">
        <p14:creationId xmlns:p14="http://schemas.microsoft.com/office/powerpoint/2010/main" val="205806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4016146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When might purchasing merchandise, such as furniture or an appliance, with a rent-to-own contract be beneficial to purchasing it outright?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4062393"/>
            <a:ext cx="8448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It may be beneficial to choose a rent-to-own contract if you want the merchandise for a short time or you want to try it before you purchase it.</a:t>
            </a:r>
          </a:p>
        </p:txBody>
      </p:sp>
    </p:spTree>
    <p:extLst>
      <p:ext uri="{BB962C8B-B14F-4D97-AF65-F5344CB8AC3E}">
        <p14:creationId xmlns:p14="http://schemas.microsoft.com/office/powerpoint/2010/main" val="134352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8000" y="2834445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Key Elements of a Contract</a:t>
            </a:r>
            <a:endParaRPr lang="en-US" sz="2800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2800" y="3357665"/>
            <a:ext cx="5080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Competent parties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Consideration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Mutual </a:t>
            </a:r>
            <a:r>
              <a:rPr lang="en-US" sz="2800" dirty="0"/>
              <a:t>agreement</a:t>
            </a:r>
          </a:p>
        </p:txBody>
      </p:sp>
    </p:spTree>
    <p:extLst>
      <p:ext uri="{BB962C8B-B14F-4D97-AF65-F5344CB8AC3E}">
        <p14:creationId xmlns:p14="http://schemas.microsoft.com/office/powerpoint/2010/main" val="35482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6449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are the drawbacks of purchasing with a rent-to-own contract?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3691147"/>
            <a:ext cx="8448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Purchasing merchandise with a rent-to-own contract usually costs more than purchasing it outright because of the fees and interest charged. Financial disclosure laws do not always apply to rent-to-own contracts. No matter how many payments you have made, if you miss a payment, you will lose the merchandise rented.</a:t>
            </a:r>
          </a:p>
        </p:txBody>
      </p:sp>
    </p:spTree>
    <p:extLst>
      <p:ext uri="{BB962C8B-B14F-4D97-AF65-F5344CB8AC3E}">
        <p14:creationId xmlns:p14="http://schemas.microsoft.com/office/powerpoint/2010/main" val="19041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Do the differences between the retail prices and the rent-to-own costs seem significant to you?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7" y="3996848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27" y="5261658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75642" y="4024741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do you notice about the differences between the retail prices and the rent-to-own costs?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1138" y="5307905"/>
            <a:ext cx="8448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rent-to-own costs are from 80% (chrome car wheel and laptop) to 368% (gaming system) more than the retail prices.</a:t>
            </a:r>
          </a:p>
        </p:txBody>
      </p:sp>
    </p:spTree>
    <p:extLst>
      <p:ext uri="{BB962C8B-B14F-4D97-AF65-F5344CB8AC3E}">
        <p14:creationId xmlns:p14="http://schemas.microsoft.com/office/powerpoint/2010/main" val="39611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2639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Why are rent-to-own costs higher?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3310147"/>
            <a:ext cx="8448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Rent-to-own stores incur the risk of loss or damage to the merchandise and must repair or replace damaged merchandise. If renters fail to make payments, rent-to-own stores incur the costs of repossessing the merchandise.</a:t>
            </a:r>
          </a:p>
        </p:txBody>
      </p:sp>
    </p:spTree>
    <p:extLst>
      <p:ext uri="{BB962C8B-B14F-4D97-AF65-F5344CB8AC3E}">
        <p14:creationId xmlns:p14="http://schemas.microsoft.com/office/powerpoint/2010/main" val="290993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3295437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866484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332333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is a contract?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3873500"/>
            <a:ext cx="8448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 exchange, promise, or agreement between parties that is enforceable by law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2735" y="25781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00"/>
                </a:solidFill>
              </a:rPr>
              <a:t>Review</a:t>
            </a:r>
            <a:endParaRPr lang="en-US" sz="2800" b="1" dirty="0">
              <a:solidFill>
                <a:srgbClr val="33660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1" y="499873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1" y="556978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093096" y="5026626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are the key elements of a contract?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8592" y="5616027"/>
            <a:ext cx="8448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Competent parties, consideration, and mutual agreement</a:t>
            </a:r>
          </a:p>
        </p:txBody>
      </p:sp>
    </p:spTree>
    <p:extLst>
      <p:ext uri="{BB962C8B-B14F-4D97-AF65-F5344CB8AC3E}">
        <p14:creationId xmlns:p14="http://schemas.microsoft.com/office/powerpoint/2010/main" val="36539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3295437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866484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332333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is a rent-to-own contract?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3873500"/>
            <a:ext cx="8448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basic lease agreement with the option to purchase the item leased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2735" y="25781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00"/>
                </a:solidFill>
              </a:rPr>
              <a:t>Review</a:t>
            </a:r>
            <a:endParaRPr lang="en-US" sz="2800" b="1" dirty="0">
              <a:solidFill>
                <a:srgbClr val="33660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1" y="499873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1" y="6354771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093096" y="5026626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Why is purchasing merchandise with a rent-to-own contract usually more expensive than buying it outright?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8592" y="6401018"/>
            <a:ext cx="84484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Rent-to-own contracts charge fees and interest. Rent-to-own stores incur the risk of repossessing the merchandise and repairing or replacing the merchandise.</a:t>
            </a:r>
          </a:p>
        </p:txBody>
      </p:sp>
    </p:spTree>
    <p:extLst>
      <p:ext uri="{BB962C8B-B14F-4D97-AF65-F5344CB8AC3E}">
        <p14:creationId xmlns:p14="http://schemas.microsoft.com/office/powerpoint/2010/main" val="23851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3295437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4174469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328632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are the disadvantages of a rent-to-own contract?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4193957"/>
            <a:ext cx="8448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Purchasing merchandise with a rent-to-own contract usually costs more than purchasing it outright because of the fees and interest charged. Financial disclosure laws do not always apply to rent-to-own contracts. No matter how many payments you have made, if you miss a payment, you will lose the merchandise.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2735" y="25781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00"/>
                </a:solidFill>
              </a:rPr>
              <a:t>Review</a:t>
            </a:r>
            <a:endParaRPr lang="en-US" sz="28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0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0" y="9779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Key Elements of a Contract</a:t>
            </a:r>
            <a:endParaRPr lang="en-US" sz="2800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974" y="1663700"/>
            <a:ext cx="918822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Competent parties</a:t>
            </a:r>
            <a:r>
              <a:rPr lang="en-US" sz="2800" b="1" dirty="0">
                <a:solidFill>
                  <a:srgbClr val="336600"/>
                </a:solidFill>
              </a:rPr>
              <a:t> 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The </a:t>
            </a:r>
            <a:r>
              <a:rPr lang="en-US" sz="2800" dirty="0"/>
              <a:t>individuals involved in a contract must be competent parties able to understand the conditions of the contract—that is, what they are agreeing to. A mentally impaired person (for example, from drugs or illness) might not understand the conditions of the contract, and it is unlikely that a court would hold such a person to the contract. Generally, minors (usually those under age 18) may not enter into a binding contract without parental consent unless it is for necessities of life (for example, food or clothing) or a student loan.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48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0" y="9779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Key Elements of a </a:t>
            </a:r>
            <a:r>
              <a:rPr lang="en-US" sz="2800" b="1" dirty="0" smtClean="0">
                <a:solidFill>
                  <a:srgbClr val="336600"/>
                </a:solidFill>
              </a:rPr>
              <a:t>Contract (cont.)</a:t>
            </a:r>
            <a:endParaRPr lang="en-US" sz="2800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974" y="1663700"/>
            <a:ext cx="91882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Consideration</a:t>
            </a:r>
            <a:endParaRPr lang="en-US" sz="2800" dirty="0"/>
          </a:p>
          <a:p>
            <a:r>
              <a:rPr lang="en-US" sz="2800" dirty="0"/>
              <a:t>Consideration is what is exchanged in a contract and </a:t>
            </a:r>
          </a:p>
          <a:p>
            <a:r>
              <a:rPr lang="en-US" sz="2800" dirty="0"/>
              <a:t>is the reason for the contract—one party gives </a:t>
            </a:r>
          </a:p>
          <a:p>
            <a:r>
              <a:rPr lang="en-US" sz="2800" dirty="0"/>
              <a:t>something up and the other party provides something. Money is the most common consideration. Other examples of consideration include property, goods, and a promise to do or not to do something. Agreeing to perform an illegal act is not a valid consideration, and any contract that includes such an agreement would be void.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25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0" y="9779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Key Elements of a </a:t>
            </a:r>
            <a:r>
              <a:rPr lang="en-US" sz="2800" b="1" dirty="0" smtClean="0">
                <a:solidFill>
                  <a:srgbClr val="336600"/>
                </a:solidFill>
              </a:rPr>
              <a:t>Contract (cont.)</a:t>
            </a:r>
            <a:endParaRPr lang="en-US" sz="2800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974" y="1663700"/>
            <a:ext cx="91882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Mutual agreement</a:t>
            </a:r>
            <a:endParaRPr lang="en-US" sz="2800" dirty="0"/>
          </a:p>
          <a:p>
            <a:r>
              <a:rPr lang="en-US" sz="2800" dirty="0"/>
              <a:t>Mutual agreement is when both parties in a contract </a:t>
            </a:r>
          </a:p>
          <a:p>
            <a:r>
              <a:rPr lang="en-US" sz="2800" dirty="0"/>
              <a:t>agree to the essential details, rights, and obligations </a:t>
            </a:r>
          </a:p>
          <a:p>
            <a:r>
              <a:rPr lang="en-US" sz="2800" dirty="0"/>
              <a:t>of the contract. Mutual agreement may be given in </a:t>
            </a:r>
          </a:p>
          <a:p>
            <a:r>
              <a:rPr lang="en-US" sz="2800" dirty="0"/>
              <a:t>writing or verbally.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82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674853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consideration might a professional athlete </a:t>
            </a:r>
            <a:endParaRPr lang="en-US" sz="2800" dirty="0"/>
          </a:p>
          <a:p>
            <a:r>
              <a:rPr lang="en-US" sz="2800" b="1" dirty="0"/>
              <a:t>give a team owner?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093096" y="3721100"/>
            <a:ext cx="8448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Possibilities include how long he or she will play for the team or the minimum level of performance the player will provide.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18919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50" y="617119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77758" y="5222518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consideration might a team owner give a professional athlete?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7600" y="6195993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Possibilities include a salary, the guaranteed length of the contract, or performance bonuses.</a:t>
            </a:r>
          </a:p>
        </p:txBody>
      </p:sp>
    </p:spTree>
    <p:extLst>
      <p:ext uri="{BB962C8B-B14F-4D97-AF65-F5344CB8AC3E}">
        <p14:creationId xmlns:p14="http://schemas.microsoft.com/office/powerpoint/2010/main" val="60521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5" y="3979653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Describe some conditions of a contract you might have with your parents to mow the lawn every two weeks?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3096" y="4025900"/>
            <a:ext cx="8448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Possibilities include how much you will be paid, the day or time the lawn must be mowed, or additional tasks required (for example, edging or sweeping).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49399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50" y="6071415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77758" y="5527318"/>
            <a:ext cx="86504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conditions might make a contract void?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7600" y="6096218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One of the parties is mentally impaired and does not understand the conditions of the contract, one of the parties is a minor, or the contract involves an illegal act.</a:t>
            </a:r>
          </a:p>
        </p:txBody>
      </p:sp>
    </p:spTree>
    <p:extLst>
      <p:ext uri="{BB962C8B-B14F-4D97-AF65-F5344CB8AC3E}">
        <p14:creationId xmlns:p14="http://schemas.microsoft.com/office/powerpoint/2010/main" val="10795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188"/>
            <a:ext cx="10172849" cy="23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" y="269285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7600" y="2720746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Have you seen or heard advertisements for rent-to-own stores?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947408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50" y="4841518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77758" y="3980736"/>
            <a:ext cx="86504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types of products do rent-to-own ads usually offer?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7600" y="4900593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Possibilities include furniture, appliances, and televisions.</a:t>
            </a:r>
          </a:p>
        </p:txBody>
      </p:sp>
    </p:spTree>
    <p:extLst>
      <p:ext uri="{BB962C8B-B14F-4D97-AF65-F5344CB8AC3E}">
        <p14:creationId xmlns:p14="http://schemas.microsoft.com/office/powerpoint/2010/main" val="327906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000" y="9779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6600"/>
                </a:solidFill>
              </a:rPr>
              <a:t>Rent-to-Own Contract Facts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160000" cy="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974" y="1663700"/>
            <a:ext cx="91882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lease is a legal contract that outlines the terms under which one party agrees to rent property from another party. A rent-to-own contract</a:t>
            </a:r>
            <a:r>
              <a:rPr lang="en-US" sz="2800" b="1" dirty="0"/>
              <a:t> </a:t>
            </a:r>
            <a:r>
              <a:rPr lang="en-US" sz="2800" dirty="0"/>
              <a:t>is a basic lease contract with the option to purchase the good leased and generally adheres to the following terms (see the next slide):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380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1364</Words>
  <Application>Microsoft Office PowerPoint</Application>
  <PresentationFormat>Custom</PresentationFormat>
  <Paragraphs>183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- 18</vt:lpstr>
      <vt:lpstr>Arial Narrow - 16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Flowers</dc:creator>
  <cp:lastModifiedBy>Jackie Crawleyharrison</cp:lastModifiedBy>
  <cp:revision>31</cp:revision>
  <dcterms:created xsi:type="dcterms:W3CDTF">2011-09-08T12:45:17Z</dcterms:created>
  <dcterms:modified xsi:type="dcterms:W3CDTF">2016-03-07T17:01:04Z</dcterms:modified>
</cp:coreProperties>
</file>