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5" r:id="rId2"/>
    <p:sldId id="296" r:id="rId3"/>
    <p:sldId id="297" r:id="rId4"/>
    <p:sldId id="301" r:id="rId5"/>
    <p:sldId id="298" r:id="rId6"/>
    <p:sldId id="300" r:id="rId7"/>
    <p:sldId id="299" r:id="rId8"/>
    <p:sldId id="304" r:id="rId9"/>
    <p:sldId id="303" r:id="rId10"/>
    <p:sldId id="305" r:id="rId11"/>
    <p:sldId id="306" r:id="rId12"/>
    <p:sldId id="307" r:id="rId13"/>
    <p:sldId id="308" r:id="rId14"/>
    <p:sldId id="322" r:id="rId15"/>
    <p:sldId id="323" r:id="rId16"/>
    <p:sldId id="318" r:id="rId17"/>
    <p:sldId id="324" r:id="rId18"/>
    <p:sldId id="316" r:id="rId19"/>
    <p:sldId id="312" r:id="rId20"/>
    <p:sldId id="317" r:id="rId21"/>
    <p:sldId id="321" r:id="rId22"/>
    <p:sldId id="319" r:id="rId23"/>
    <p:sldId id="320" r:id="rId24"/>
  </p:sldIdLst>
  <p:sldSz cx="11176000" cy="10160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D19"/>
    <a:srgbClr val="A9BD7D"/>
    <a:srgbClr val="869E50"/>
    <a:srgbClr val="74B230"/>
    <a:srgbClr val="3E743A"/>
    <a:srgbClr val="A0AE46"/>
    <a:srgbClr val="89AE38"/>
    <a:srgbClr val="6B882C"/>
    <a:srgbClr val="6BA42C"/>
    <a:srgbClr val="2E4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20" y="-90"/>
      </p:cViewPr>
      <p:guideLst>
        <p:guide orient="horz" pos="3200"/>
        <p:guide pos="3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156187"/>
            <a:ext cx="9499600" cy="21778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5757334"/>
            <a:ext cx="7823200" cy="25964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02600" y="406873"/>
            <a:ext cx="2514600" cy="86689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802" y="406873"/>
            <a:ext cx="7357534" cy="86689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27" y="6528743"/>
            <a:ext cx="9499600" cy="201788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827" y="4306243"/>
            <a:ext cx="9499600" cy="22224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801" y="2370670"/>
            <a:ext cx="4936066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134" y="2370670"/>
            <a:ext cx="4936066" cy="670513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274242"/>
            <a:ext cx="4938008" cy="9477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" y="3222037"/>
            <a:ext cx="4938008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7256" y="2274242"/>
            <a:ext cx="4939947" cy="9477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7256" y="3222037"/>
            <a:ext cx="4939947" cy="5853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404519"/>
            <a:ext cx="3676827" cy="17215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506" y="404521"/>
            <a:ext cx="6247694" cy="86712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8801" y="2126077"/>
            <a:ext cx="3676827" cy="69497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574" y="7112000"/>
            <a:ext cx="6705600" cy="8396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0574" y="907815"/>
            <a:ext cx="6705600" cy="609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0574" y="7951612"/>
            <a:ext cx="6705600" cy="11923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406871"/>
            <a:ext cx="10058400" cy="1693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370670"/>
            <a:ext cx="10058400" cy="6705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2" y="9416818"/>
            <a:ext cx="2607734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F54BE-0FC5-4EF8-A5B3-B7337D928437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8469" y="9416818"/>
            <a:ext cx="3539066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9468" y="9416818"/>
            <a:ext cx="2607734" cy="5409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ED79-FE5D-408A-BD0D-3BFAE4069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8000" y="3368541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D5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The payment people receive for providing resources in the market.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3D5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Wages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The income for providing human resources (labor).</a:t>
            </a:r>
          </a:p>
        </p:txBody>
      </p:sp>
    </p:spTree>
    <p:extLst>
      <p:ext uri="{BB962C8B-B14F-4D97-AF65-F5344CB8AC3E}">
        <p14:creationId xmlns:p14="http://schemas.microsoft.com/office/powerpoint/2010/main" val="21533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4600" y="3091763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Taxes are collected on a "pay as you go" </a:t>
            </a:r>
            <a:r>
              <a:rPr lang="en-US" sz="2800" b="1" dirty="0" smtClean="0"/>
              <a:t>principle</a:t>
            </a:r>
            <a:r>
              <a:rPr lang="en-US" sz="2800" b="1" dirty="0"/>
              <a:t>.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3" y="3091763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72146" y="3937000"/>
            <a:ext cx="9268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Many people, therefore, try to adjust the amount </a:t>
            </a:r>
            <a:r>
              <a:rPr lang="en-US" sz="2800" b="1" dirty="0" smtClean="0"/>
              <a:t>of </a:t>
            </a:r>
            <a:r>
              <a:rPr lang="en-US" sz="2800" b="1" dirty="0"/>
              <a:t>money they have withheld so that they pay the </a:t>
            </a:r>
            <a:r>
              <a:rPr lang="en-US" sz="2800" b="1" dirty="0" smtClean="0"/>
              <a:t>correct </a:t>
            </a:r>
            <a:r>
              <a:rPr lang="en-US" sz="2800" b="1" dirty="0"/>
              <a:t>amount of taxes for each paycheck. 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5" y="393700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2146" y="5447605"/>
            <a:ext cx="88878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Some people, however, prefer to receive a </a:t>
            </a:r>
            <a:r>
              <a:rPr lang="en-US" sz="2800" b="1" dirty="0" smtClean="0"/>
              <a:t>refund </a:t>
            </a:r>
            <a:r>
              <a:rPr lang="en-US" sz="2800" b="1" dirty="0"/>
              <a:t>each year; so, they purposely pay more </a:t>
            </a:r>
            <a:r>
              <a:rPr lang="en-US" sz="2800" b="1" dirty="0" smtClean="0"/>
              <a:t>than </a:t>
            </a:r>
            <a:r>
              <a:rPr lang="en-US" sz="2800" b="1" dirty="0"/>
              <a:t>they need to pay per pay period. 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3" y="545547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0944" y="6985000"/>
            <a:ext cx="91676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The government does not pay you interest on your </a:t>
            </a:r>
            <a:endParaRPr lang="en-US" sz="2800" dirty="0"/>
          </a:p>
          <a:p>
            <a:r>
              <a:rPr lang="en-US" sz="2800" b="1" dirty="0"/>
              <a:t>overpayment. </a:t>
            </a:r>
            <a:endParaRPr lang="en-US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76" y="6956425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8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53840" y="2946400"/>
            <a:ext cx="1028700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- 28"/>
              </a:rPr>
              <a:t>What are some goods and services the federal government provides for citizens?</a:t>
            </a:r>
            <a:endParaRPr lang="en-US" sz="3200" b="1" dirty="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2629" y="8661400"/>
            <a:ext cx="176022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tate roads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0467" y="8350154"/>
            <a:ext cx="20955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ational parks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053" y="7081053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ational defense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3089" y="4520130"/>
            <a:ext cx="173228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tate parks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3040" y="5649893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tate troopers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520" y="4470400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olice protection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379" y="5811597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ublic education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6733" y="8531167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ire protection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6199" y="8341919"/>
            <a:ext cx="27660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nterstate highways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1100" y="6921684"/>
            <a:ext cx="18161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treet lights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64000" y="4602946"/>
            <a:ext cx="3048000" cy="3048000"/>
          </a:xfrm>
          <a:prstGeom prst="ellipse">
            <a:avLst/>
          </a:prstGeom>
          <a:noFill/>
          <a:ln w="76200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1200" y="5060146"/>
            <a:ext cx="2166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Federal government provided goods and service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63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000" y="2930659"/>
            <a:ext cx="1028700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- 28"/>
              </a:rPr>
              <a:t>What are some goods and services state governments provide for citizens?</a:t>
            </a:r>
            <a:endParaRPr lang="en-US" sz="3200" b="1" dirty="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2629" y="8661400"/>
            <a:ext cx="176022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tate roads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0467" y="8350154"/>
            <a:ext cx="20955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ational parks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053" y="7081053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ational defense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3089" y="4520130"/>
            <a:ext cx="173228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tate parks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3040" y="5649893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tate troopers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520" y="4470400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olice protection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379" y="5811597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ublic education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6733" y="8531167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ire protection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6199" y="8341919"/>
            <a:ext cx="27660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nterstate highways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1100" y="6921684"/>
            <a:ext cx="18161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treet lights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64000" y="4602946"/>
            <a:ext cx="3048000" cy="3048000"/>
          </a:xfrm>
          <a:prstGeom prst="ellipse">
            <a:avLst/>
          </a:prstGeom>
          <a:noFill/>
          <a:ln w="76200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1200" y="5060146"/>
            <a:ext cx="2166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State</a:t>
            </a:r>
          </a:p>
          <a:p>
            <a:pPr algn="ctr"/>
            <a:r>
              <a:rPr lang="en-US" sz="2800" dirty="0" smtClean="0"/>
              <a:t>government provided goods and service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39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8000" y="2930659"/>
            <a:ext cx="1028700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 - 28"/>
              </a:rPr>
              <a:t>What are some goods and services local governments provide for citizens?</a:t>
            </a:r>
            <a:endParaRPr lang="en-US" sz="3200" b="1" dirty="0">
              <a:solidFill>
                <a:srgbClr val="000000"/>
              </a:solidFill>
              <a:latin typeface="Arial - 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2629" y="8661400"/>
            <a:ext cx="176022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tate roads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0467" y="8350154"/>
            <a:ext cx="20955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ational parks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053" y="7081053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N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ational defense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03089" y="4520130"/>
            <a:ext cx="173228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tate parks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83040" y="5649893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tate troopers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9520" y="4470400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olice protection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379" y="5811597"/>
            <a:ext cx="240284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P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ublic education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6733" y="8531167"/>
            <a:ext cx="20675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F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ire protection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86199" y="8341919"/>
            <a:ext cx="276606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I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nterstate highways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01100" y="6921684"/>
            <a:ext cx="18161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 - 2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Arial - 20"/>
              </a:rPr>
              <a:t>treet lights</a:t>
            </a:r>
            <a:endParaRPr lang="en-US" sz="2800" dirty="0">
              <a:solidFill>
                <a:srgbClr val="000000"/>
              </a:solidFill>
              <a:latin typeface="Arial - 2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64000" y="4602946"/>
            <a:ext cx="3048000" cy="3048000"/>
          </a:xfrm>
          <a:prstGeom prst="ellipse">
            <a:avLst/>
          </a:prstGeom>
          <a:noFill/>
          <a:ln w="76200">
            <a:solidFill>
              <a:srgbClr val="659A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21200" y="5060146"/>
            <a:ext cx="21660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Local</a:t>
            </a:r>
          </a:p>
          <a:p>
            <a:pPr algn="ctr"/>
            <a:r>
              <a:rPr lang="en-US" sz="2800" dirty="0" smtClean="0"/>
              <a:t>government provided goods and service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36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3" y="3420745"/>
            <a:ext cx="421894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What are wages?</a:t>
            </a:r>
            <a:endParaRPr lang="en-US" sz="36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73" y="4470400"/>
            <a:ext cx="856373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Wages are a form of income people </a:t>
            </a:r>
          </a:p>
          <a:p>
            <a:r>
              <a:rPr lang="en-US" sz="3600" dirty="0"/>
              <a:t>receive for work they do.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3" y="3420745"/>
            <a:ext cx="421894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What income?</a:t>
            </a:r>
            <a:endParaRPr lang="en-US" sz="36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Income is payment people receive </a:t>
            </a:r>
          </a:p>
          <a:p>
            <a:r>
              <a:rPr lang="en-US" sz="3600" dirty="0"/>
              <a:t>for providing resources in the market</a:t>
            </a:r>
            <a:r>
              <a:rPr lang="en-US" sz="3600" dirty="0" smtClean="0"/>
              <a:t>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5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What </a:t>
            </a:r>
            <a:r>
              <a:rPr lang="en-US" sz="3600" b="1" dirty="0">
                <a:solidFill>
                  <a:srgbClr val="000000"/>
                </a:solidFill>
                <a:latin typeface="Arial - 36"/>
              </a:rPr>
              <a:t>are taxes</a:t>
            </a:r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?</a:t>
            </a:r>
            <a:endParaRPr lang="en-US" sz="36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Taxes are government fees on business </a:t>
            </a:r>
          </a:p>
          <a:p>
            <a:r>
              <a:rPr lang="en-US" sz="3600" dirty="0"/>
              <a:t>and individual income, activities, products, or property that people are required to pay.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87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What is gross pay?</a:t>
            </a:r>
            <a:endParaRPr lang="en-US" sz="36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Gross pay is the amount people earn </a:t>
            </a:r>
          </a:p>
          <a:p>
            <a:r>
              <a:rPr lang="en-US" sz="3600" dirty="0"/>
              <a:t>in a pay period before any deductions </a:t>
            </a:r>
          </a:p>
          <a:p>
            <a:r>
              <a:rPr lang="en-US" sz="3600" dirty="0"/>
              <a:t>or taxes are taken out.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18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3" y="3420745"/>
            <a:ext cx="421894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What is net pay?</a:t>
            </a:r>
            <a:endParaRPr lang="en-US" sz="36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7573327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Net pay is take-home pay; it is the </a:t>
            </a:r>
          </a:p>
          <a:p>
            <a:r>
              <a:rPr lang="en-US" sz="3600" dirty="0"/>
              <a:t>amount received after taxes and </a:t>
            </a:r>
          </a:p>
          <a:p>
            <a:r>
              <a:rPr lang="en-US" sz="3600" dirty="0"/>
              <a:t>deductions have been taken </a:t>
            </a:r>
            <a:r>
              <a:rPr lang="en-US" sz="3600" dirty="0" smtClean="0"/>
              <a:t>out of gross pay.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5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2" y="3420745"/>
            <a:ext cx="60772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 - 36"/>
              </a:rPr>
              <a:t>What is the FICA tax?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The FICA </a:t>
            </a:r>
            <a:r>
              <a:rPr lang="en-US" sz="3600" dirty="0" smtClean="0"/>
              <a:t>tax is </a:t>
            </a:r>
            <a:r>
              <a:rPr lang="en-US" sz="3600" dirty="0"/>
              <a:t>a tax </a:t>
            </a:r>
            <a:r>
              <a:rPr lang="en-US" sz="3600" dirty="0" smtClean="0"/>
              <a:t>resulting </a:t>
            </a:r>
            <a:r>
              <a:rPr lang="en-US" sz="3600" dirty="0"/>
              <a:t>from the Federal Insurance Contributions Act.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5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1176000" cy="10160000"/>
          </a:xfrm>
          <a:prstGeom prst="rect">
            <a:avLst/>
          </a:prstGeom>
          <a:solidFill>
            <a:srgbClr val="A9B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31800"/>
            <a:ext cx="312799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8800" y="2958235"/>
            <a:ext cx="335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Dough is 16 years old and recently started his first job at ABC Mart. This is his first  pay stub for his first two weeks of work.</a:t>
            </a:r>
          </a:p>
          <a:p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11577"/>
            <a:ext cx="6845561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81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What does the FICA tax fund?</a:t>
            </a:r>
            <a:endParaRPr lang="en-US" sz="36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73" y="4465221"/>
            <a:ext cx="8563735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The FICA tax funds Social Security </a:t>
            </a:r>
          </a:p>
          <a:p>
            <a:r>
              <a:rPr lang="en-US" sz="3600" dirty="0"/>
              <a:t>and Medicare.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5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 smtClean="0"/>
              <a:t>Who pays the FICA tax</a:t>
            </a:r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?</a:t>
            </a:r>
            <a:endParaRPr lang="en-US" sz="36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73" y="4448076"/>
            <a:ext cx="8563735" cy="175432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Both employees and employers pay </a:t>
            </a:r>
          </a:p>
          <a:p>
            <a:r>
              <a:rPr lang="en-US" sz="3600" dirty="0"/>
              <a:t>the FICA tax.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  <a:p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7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2" y="3420745"/>
            <a:ext cx="691546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 smtClean="0"/>
              <a:t>What </a:t>
            </a:r>
            <a:r>
              <a:rPr lang="en-US" sz="3600" b="1" dirty="0"/>
              <a:t>is Form W-4 and for what is it </a:t>
            </a:r>
            <a:r>
              <a:rPr lang="en-US" sz="3600" b="1" dirty="0" smtClean="0"/>
              <a:t>used</a:t>
            </a:r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?</a:t>
            </a:r>
            <a:endParaRPr lang="en-US" sz="36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73" y="4884678"/>
            <a:ext cx="8411527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Form W-4 is a form that must be completed </a:t>
            </a:r>
            <a:r>
              <a:rPr lang="en-US" sz="3600" dirty="0" smtClean="0"/>
              <a:t>by </a:t>
            </a:r>
            <a:r>
              <a:rPr lang="en-US" sz="3600" dirty="0"/>
              <a:t>an employee before starting a job. It is </a:t>
            </a:r>
            <a:r>
              <a:rPr lang="en-US" sz="3600" dirty="0" smtClean="0"/>
              <a:t>used </a:t>
            </a:r>
            <a:r>
              <a:rPr lang="en-US" sz="3600" dirty="0"/>
              <a:t>by the employer to determine the </a:t>
            </a:r>
            <a:r>
              <a:rPr lang="en-US" sz="3600" dirty="0" smtClean="0"/>
              <a:t>amount </a:t>
            </a:r>
            <a:r>
              <a:rPr lang="en-US" sz="3600" dirty="0"/>
              <a:t>of income tax to withhold for the </a:t>
            </a:r>
            <a:r>
              <a:rPr lang="en-US" sz="3600" dirty="0" smtClean="0"/>
              <a:t>employee</a:t>
            </a:r>
            <a:r>
              <a:rPr lang="en-US" sz="3600" dirty="0"/>
              <a:t>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851400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101532" y="3420745"/>
            <a:ext cx="691546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b="1" dirty="0" smtClean="0"/>
              <a:t>What </a:t>
            </a:r>
            <a:r>
              <a:rPr lang="en-US" sz="3600" b="1" dirty="0"/>
              <a:t>is </a:t>
            </a:r>
            <a:r>
              <a:rPr lang="en-US" sz="3600" b="1" dirty="0" smtClean="0"/>
              <a:t>Form W-2</a:t>
            </a:r>
            <a:r>
              <a:rPr lang="en-US" sz="3600" b="1" dirty="0" smtClean="0">
                <a:solidFill>
                  <a:srgbClr val="000000"/>
                </a:solidFill>
                <a:latin typeface="Arial - 36"/>
              </a:rPr>
              <a:t>?</a:t>
            </a:r>
            <a:endParaRPr lang="en-US" sz="3600" b="1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3273" y="4448076"/>
            <a:ext cx="7878127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600" dirty="0"/>
              <a:t>Form W-2 is a form employers must </a:t>
            </a:r>
          </a:p>
          <a:p>
            <a:r>
              <a:rPr lang="en-US" sz="3600" dirty="0"/>
              <a:t>provide to employees shortly after </a:t>
            </a:r>
            <a:r>
              <a:rPr lang="en-US" sz="3600" dirty="0" smtClean="0"/>
              <a:t>year-end </a:t>
            </a:r>
            <a:r>
              <a:rPr lang="en-US" sz="3600" dirty="0"/>
              <a:t>to report annual income and </a:t>
            </a:r>
          </a:p>
          <a:p>
            <a:r>
              <a:rPr lang="en-US" sz="3600" dirty="0"/>
              <a:t>withholding for the employee's tax return.</a:t>
            </a:r>
            <a:endParaRPr lang="en-US" sz="3600" dirty="0">
              <a:solidFill>
                <a:srgbClr val="FF0000"/>
              </a:solidFill>
              <a:latin typeface="Arial - 24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26" y="3412462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48" y="4411345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301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3430" y="2989590"/>
            <a:ext cx="9400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D5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tax</a:t>
            </a:r>
            <a:r>
              <a:rPr lang="en-US" sz="2800" dirty="0">
                <a:solidFill>
                  <a:srgbClr val="3D5D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 A tax on the amount of income people earn.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1494" y="383531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much federal income tax was withheld from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John's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check?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0" y="4775200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9" y="3802078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1494" y="4842202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$24.74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0805" y="5999707"/>
            <a:ext cx="88058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What percentage of his income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withheld for federal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income tax?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18200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6" y="6908800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97000" y="6975802"/>
            <a:ext cx="5221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$24.74 ÷ $240.00 = 0.10 = 10%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1494" y="8051800"/>
            <a:ext cx="9351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John works in a state that has a state income tax.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much was withheld for state income taxes?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60" y="8966200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9" y="8018568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341494" y="9033202"/>
            <a:ext cx="464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5.04</a:t>
            </a:r>
          </a:p>
        </p:txBody>
      </p:sp>
    </p:spTree>
    <p:extLst>
      <p:ext uri="{BB962C8B-B14F-4D97-AF65-F5344CB8AC3E}">
        <p14:creationId xmlns:p14="http://schemas.microsoft.com/office/powerpoint/2010/main" val="21716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0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7000" y="3098800"/>
            <a:ext cx="9664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Why wasn’t money deducted from John’s check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medical insurance or retirement savings plans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401(k)?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022600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6" y="4546600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97000" y="4613602"/>
            <a:ext cx="870302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John isn’t a full-time employee―he doesn’t receive a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benefits package; so, money wasn’t deducted for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insurance or retirement savings.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397000" y="6375400"/>
            <a:ext cx="9664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How did John’s employer know what percentage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 John’s income to deduct for federal income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taxes and state income taxes?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6265283"/>
            <a:ext cx="618247" cy="6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26" y="7789283"/>
            <a:ext cx="6448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397000" y="7856285"/>
            <a:ext cx="88184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Employees must complete various forms that give the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employer the information needed to determine this.</a:t>
            </a:r>
          </a:p>
        </p:txBody>
      </p:sp>
    </p:spTree>
    <p:extLst>
      <p:ext uri="{BB962C8B-B14F-4D97-AF65-F5344CB8AC3E}">
        <p14:creationId xmlns:p14="http://schemas.microsoft.com/office/powerpoint/2010/main" val="130125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4" y="2948396"/>
            <a:ext cx="10824872" cy="540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2946400"/>
            <a:ext cx="1095914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07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3600" y="3043734"/>
            <a:ext cx="9525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D5D19"/>
                </a:solidFill>
              </a:rPr>
              <a:t>FICA</a:t>
            </a:r>
            <a:r>
              <a:rPr lang="en-US" sz="2800" dirty="0"/>
              <a:t> – Federal Income Contributions Act. The FICA </a:t>
            </a:r>
            <a:r>
              <a:rPr lang="en-US" sz="2800" dirty="0" smtClean="0"/>
              <a:t>tax </a:t>
            </a:r>
            <a:r>
              <a:rPr lang="en-US" sz="2800" dirty="0"/>
              <a:t>is a U.S. payroll tax used to fund Social Security </a:t>
            </a:r>
            <a:r>
              <a:rPr lang="en-US" sz="2800" dirty="0" smtClean="0"/>
              <a:t>and </a:t>
            </a:r>
            <a:r>
              <a:rPr lang="en-US" sz="2800" dirty="0"/>
              <a:t>Medicare.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>
                <a:solidFill>
                  <a:srgbClr val="3D5D19"/>
                </a:solidFill>
              </a:rPr>
              <a:t>Social </a:t>
            </a:r>
            <a:r>
              <a:rPr lang="en-US" sz="2800" b="1" dirty="0">
                <a:solidFill>
                  <a:srgbClr val="3D5D19"/>
                </a:solidFill>
              </a:rPr>
              <a:t>Security</a:t>
            </a:r>
            <a:r>
              <a:rPr lang="en-US" sz="2800" dirty="0">
                <a:solidFill>
                  <a:srgbClr val="3D5D19"/>
                </a:solidFill>
              </a:rPr>
              <a:t> </a:t>
            </a:r>
            <a:r>
              <a:rPr lang="en-US" sz="2800" dirty="0"/>
              <a:t>– A federal program that provides </a:t>
            </a:r>
            <a:r>
              <a:rPr lang="en-US" sz="2800" dirty="0" smtClean="0"/>
              <a:t>benefits </a:t>
            </a:r>
            <a:r>
              <a:rPr lang="en-US" sz="2800" dirty="0"/>
              <a:t>for retirees, the disabled, and the minor </a:t>
            </a:r>
            <a:r>
              <a:rPr lang="en-US" sz="2800" dirty="0" smtClean="0"/>
              <a:t>children </a:t>
            </a:r>
            <a:r>
              <a:rPr lang="en-US" sz="2800" dirty="0"/>
              <a:t>of deceased workers.</a:t>
            </a:r>
          </a:p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>
                <a:solidFill>
                  <a:srgbClr val="3D5D19"/>
                </a:solidFill>
              </a:rPr>
              <a:t>Medicare</a:t>
            </a:r>
            <a:r>
              <a:rPr lang="en-US" sz="2800" b="1" dirty="0" smtClean="0"/>
              <a:t> </a:t>
            </a:r>
            <a:r>
              <a:rPr lang="en-US" sz="2800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A federal program that provides health </a:t>
            </a:r>
            <a:r>
              <a:rPr lang="en-US" sz="2800" dirty="0" smtClean="0"/>
              <a:t>insurance </a:t>
            </a:r>
            <a:r>
              <a:rPr lang="en-US" sz="2800" dirty="0"/>
              <a:t>for people 65 years of age and people under </a:t>
            </a:r>
            <a:r>
              <a:rPr lang="en-US" sz="2800" dirty="0" smtClean="0"/>
              <a:t>65 </a:t>
            </a:r>
            <a:r>
              <a:rPr lang="en-US" sz="2800" dirty="0"/>
              <a:t>with certain disabilities.</a:t>
            </a:r>
          </a:p>
        </p:txBody>
      </p:sp>
    </p:spTree>
    <p:extLst>
      <p:ext uri="{BB962C8B-B14F-4D97-AF65-F5344CB8AC3E}">
        <p14:creationId xmlns:p14="http://schemas.microsoft.com/office/powerpoint/2010/main" val="307013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1176000" cy="10160000"/>
          </a:xfrm>
          <a:prstGeom prst="rect">
            <a:avLst/>
          </a:prstGeom>
          <a:solidFill>
            <a:srgbClr val="A9BD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31800"/>
            <a:ext cx="312799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511577"/>
            <a:ext cx="6845561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3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176000" cy="259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3" y="2641600"/>
            <a:ext cx="10982197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9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662</Words>
  <Application>Microsoft Office PowerPoint</Application>
  <PresentationFormat>Custom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- 36</vt:lpstr>
      <vt:lpstr>Arial - 28</vt:lpstr>
      <vt:lpstr>Arial - 24</vt:lpstr>
      <vt:lpstr>Arial - 20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Federal Reserve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Flowers</dc:creator>
  <cp:lastModifiedBy>Jackie Crawleyharrison</cp:lastModifiedBy>
  <cp:revision>39</cp:revision>
  <cp:lastPrinted>2014-08-07T16:07:18Z</cp:lastPrinted>
  <dcterms:created xsi:type="dcterms:W3CDTF">2011-08-12T18:47:38Z</dcterms:created>
  <dcterms:modified xsi:type="dcterms:W3CDTF">2016-01-25T21:49:48Z</dcterms:modified>
</cp:coreProperties>
</file>